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1B38"/>
    <a:srgbClr val="B9A5B1"/>
    <a:srgbClr val="AE7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41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23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6733-6B73-4DF8-9669-17666A64B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53A2-6B79-497A-AFB0-E50D52692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5C020-CFE3-4DD0-836F-5C9CD6F7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7AFD-284A-4150-A39D-7BA963D7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5734-DD08-4BBE-A90C-B3D726E3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75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9166-2A05-4EC1-9ECF-6FF6D81B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940D4-85FD-4AFF-B923-2C346307C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CC6C3-3CA3-4B50-95C2-A4A1AEA13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5A8C9-0D34-416E-B435-9010059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532B2-1621-4981-BB86-EAC1B45A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39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7B7BA-041C-4F89-B958-5C4E6DF2C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973F9-475B-4412-BE40-DD719721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A5990-7327-48CE-9BB9-1231D65A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3EB75-A204-4FC1-8A9C-661E5C81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97558-36EC-48EC-A692-114008A7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32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441D-DFC5-4E95-8BD1-B3347912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F219-49A9-402A-9DEE-F7397DAD0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EAA28-785D-444B-B8B9-EAE23726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0E55-F21D-4E53-A17B-9E829878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B391-8437-4692-B3BF-3BBC1B16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69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6F5B-6AB0-4B33-A688-36AFABB1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43F80-2173-4730-89BA-6FE3AC91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20B57-A9A4-478F-9ABE-DD77F401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FDDFB-3C39-42A8-99F3-B3825A78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2D8D-2FFF-4626-AF78-60D61856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6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C5AF-1ECB-41D6-BBD5-EDCD2A6A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3FA9-7693-41BE-989A-410BF2BB3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74ED-D4F8-461C-8D31-6BD0A012A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7EE71-0A7A-49C3-BB6E-4ACC1C3C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6DA3-6522-478C-82BB-993C37CD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D2F47-B970-44D0-9CEF-D299E67A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0E01-C847-4268-8397-6CADA517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756F1-6F07-4E86-BABF-EC29804E5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F34DC-D5AF-4A0B-9CAE-F68EE93B8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0CA9C-B3C3-4E3F-AD92-DB2A00749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99BA8-F77E-4193-9926-0200AD76F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D3FC0-4C96-4E20-BD09-DD435BE1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F7A1C-5F98-4F8B-B5EB-660098C6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A4455-92C0-4DAC-8EF5-07325720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90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48A3-F478-4EF9-9E1A-F1B40A4A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C5E2B-B889-4EE2-81D5-A4DE737B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2315C-C4F9-4562-90E4-7F3A95C0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EF716-6907-42ED-87B1-8CE9F9E8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9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94306-756E-431F-9AA9-DF87BF7C4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581C-9261-4C1B-8EB7-3D72F3DF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4DB8-E52F-4FCA-8A9F-62899117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07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3DC7-B516-4140-904E-E5D54791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46CF-C203-44A9-8B52-E26E75EFC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6BD41-B7EF-4742-9031-585D9F639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60E6B-215B-4CE2-BDFA-1B6ABA29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A2934-83EF-428D-BF0B-E4040D1F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DA014-CE0F-454D-923E-BAA7716D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60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96C1-D1CD-4EA1-8203-19DC4A4F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5D5F0-84DE-4C7A-951C-C317A7805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96BC9-8279-4A4E-ACB2-E55B19A05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7CE25-E246-47E6-A909-96BECDBF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3FB9-6B78-4D90-A0FC-C572C17C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2F82C-96BA-403A-8BD6-DF648D96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55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E2838-BC54-457A-AA98-117F2BE2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62372-91D9-4E46-9204-27BFC6FB1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22F64-C164-48FA-98AE-B4C9704F7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1F804-15EB-4482-833B-9CA3A3F719EF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C6828-EB79-459A-BD46-93EED60A2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42AAC-B9F2-412D-A095-3CFC8B9F3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674CF-0951-4409-BC73-818C3D352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3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microsoft.com/office/2007/relationships/hdphoto" Target="../media/hdphoto11.wdp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07/relationships/hdphoto" Target="../media/hdphoto13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1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1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1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17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98DAC-3B5F-41E1-9D1D-8B7D028C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51" t="59592" r="8605" b="23085"/>
          <a:stretch/>
        </p:blipFill>
        <p:spPr>
          <a:xfrm>
            <a:off x="10097171" y="4086812"/>
            <a:ext cx="1187989" cy="118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6FE68-7279-41CF-8A5F-36D48C520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7" t="59592" r="18349" b="23085"/>
          <a:stretch/>
        </p:blipFill>
        <p:spPr>
          <a:xfrm>
            <a:off x="8909184" y="4086812"/>
            <a:ext cx="1187999" cy="118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AD991-26F2-420D-AD31-4ED31E7C7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3" t="59592" r="28093" b="23085"/>
          <a:stretch/>
        </p:blipFill>
        <p:spPr>
          <a:xfrm>
            <a:off x="7719584" y="4086812"/>
            <a:ext cx="1187998" cy="118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D88CD-B9E1-4AE0-A091-68DB3FFA1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9" t="59592" r="37837" b="23085"/>
          <a:stretch/>
        </p:blipFill>
        <p:spPr>
          <a:xfrm>
            <a:off x="6531586" y="4086812"/>
            <a:ext cx="1187990" cy="118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61543-BA2C-42B4-B6F0-4E2628341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52" t="42269" r="8604" b="40408"/>
          <a:stretch/>
        </p:blipFill>
        <p:spPr>
          <a:xfrm>
            <a:off x="10097200" y="2898812"/>
            <a:ext cx="1187999" cy="118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C9A21-CA19-4FE7-B729-33587312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7" t="42269" r="18349" b="40408"/>
          <a:stretch/>
        </p:blipFill>
        <p:spPr>
          <a:xfrm>
            <a:off x="8909202" y="2898812"/>
            <a:ext cx="1187999" cy="118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708B9-254E-494C-88EF-050D73E9A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3" t="42269" r="28093" b="40408"/>
          <a:stretch/>
        </p:blipFill>
        <p:spPr>
          <a:xfrm>
            <a:off x="7721204" y="2898812"/>
            <a:ext cx="1187999" cy="11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CDA394-3C26-47A2-9F1C-010D4E4FB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9" t="42269" r="37837" b="40408"/>
          <a:stretch/>
        </p:blipFill>
        <p:spPr>
          <a:xfrm>
            <a:off x="6533206" y="2898812"/>
            <a:ext cx="1187999" cy="118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364D7-1666-4DFA-832F-51B7C2EEB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52" t="24946" r="8604" b="57731"/>
          <a:stretch/>
        </p:blipFill>
        <p:spPr>
          <a:xfrm>
            <a:off x="10097206" y="1710812"/>
            <a:ext cx="1188001" cy="118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D1F251-714C-4787-84F9-F8C6CF7B5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8" t="24946" r="18348" b="57731"/>
          <a:stretch/>
        </p:blipFill>
        <p:spPr>
          <a:xfrm>
            <a:off x="8909206" y="1710812"/>
            <a:ext cx="1188001" cy="118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809D72-624F-4239-80F3-34A8DE339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3" t="24946" r="28093" b="57731"/>
          <a:stretch/>
        </p:blipFill>
        <p:spPr>
          <a:xfrm>
            <a:off x="7721206" y="1710812"/>
            <a:ext cx="1188001" cy="118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5F737F-4918-4B78-95BA-52072C6A3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9" t="24946" r="37837" b="57731"/>
          <a:stretch/>
        </p:blipFill>
        <p:spPr>
          <a:xfrm>
            <a:off x="6533206" y="1710812"/>
            <a:ext cx="1188001" cy="1188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23403D8-0DDD-4468-9810-193ABC994669}"/>
              </a:ext>
            </a:extLst>
          </p:cNvPr>
          <p:cNvCxnSpPr>
            <a:cxnSpLocks/>
          </p:cNvCxnSpPr>
          <p:nvPr/>
        </p:nvCxnSpPr>
        <p:spPr>
          <a:xfrm>
            <a:off x="7721196" y="1710812"/>
            <a:ext cx="0" cy="3564000"/>
          </a:xfrm>
          <a:prstGeom prst="line">
            <a:avLst/>
          </a:prstGeom>
          <a:ln>
            <a:solidFill>
              <a:srgbClr val="B9A5B1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1DF3F0-A83D-4601-BC9B-5061152913B1}"/>
              </a:ext>
            </a:extLst>
          </p:cNvPr>
          <p:cNvCxnSpPr>
            <a:cxnSpLocks/>
          </p:cNvCxnSpPr>
          <p:nvPr/>
        </p:nvCxnSpPr>
        <p:spPr>
          <a:xfrm>
            <a:off x="8902553" y="1710812"/>
            <a:ext cx="0" cy="3564000"/>
          </a:xfrm>
          <a:prstGeom prst="line">
            <a:avLst/>
          </a:prstGeom>
          <a:ln>
            <a:solidFill>
              <a:srgbClr val="B9A5B1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AC3A8D-F3B9-4A28-916A-05305CA84A38}"/>
              </a:ext>
            </a:extLst>
          </p:cNvPr>
          <p:cNvCxnSpPr>
            <a:cxnSpLocks/>
          </p:cNvCxnSpPr>
          <p:nvPr/>
        </p:nvCxnSpPr>
        <p:spPr>
          <a:xfrm>
            <a:off x="10097171" y="1710812"/>
            <a:ext cx="0" cy="3564000"/>
          </a:xfrm>
          <a:prstGeom prst="line">
            <a:avLst/>
          </a:prstGeom>
          <a:ln>
            <a:solidFill>
              <a:srgbClr val="B9A5B1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1A1BA7A-AD5A-4507-961D-D22FF58FA79A}"/>
              </a:ext>
            </a:extLst>
          </p:cNvPr>
          <p:cNvCxnSpPr/>
          <p:nvPr/>
        </p:nvCxnSpPr>
        <p:spPr>
          <a:xfrm>
            <a:off x="6536411" y="2898812"/>
            <a:ext cx="4745546" cy="0"/>
          </a:xfrm>
          <a:prstGeom prst="line">
            <a:avLst/>
          </a:prstGeom>
          <a:ln>
            <a:solidFill>
              <a:srgbClr val="B9A5B1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9DB5D28-8AB1-480A-8BCE-59D00013A0C9}"/>
              </a:ext>
            </a:extLst>
          </p:cNvPr>
          <p:cNvCxnSpPr/>
          <p:nvPr/>
        </p:nvCxnSpPr>
        <p:spPr>
          <a:xfrm>
            <a:off x="6536411" y="4076980"/>
            <a:ext cx="4745546" cy="0"/>
          </a:xfrm>
          <a:prstGeom prst="line">
            <a:avLst/>
          </a:prstGeom>
          <a:ln>
            <a:solidFill>
              <a:srgbClr val="B9A5B1">
                <a:alpha val="5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9FA0B6B6-3F46-43E6-80AC-0818E855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31" y="1920578"/>
            <a:ext cx="619430" cy="61943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4B8C9AA-B10A-4603-9F64-A253155815A5}"/>
              </a:ext>
            </a:extLst>
          </p:cNvPr>
          <p:cNvSpPr txBox="1"/>
          <p:nvPr/>
        </p:nvSpPr>
        <p:spPr>
          <a:xfrm>
            <a:off x="6749847" y="2598289"/>
            <a:ext cx="7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Regions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D1101A-BE53-4AA5-94A3-5B40338B9D05}"/>
              </a:ext>
            </a:extLst>
          </p:cNvPr>
          <p:cNvSpPr txBox="1"/>
          <p:nvPr/>
        </p:nvSpPr>
        <p:spPr>
          <a:xfrm>
            <a:off x="7922362" y="2597928"/>
            <a:ext cx="7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States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D9AE2C1-B482-4FD4-8344-12A96CCE8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95" y="1940830"/>
            <a:ext cx="699147" cy="69914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C9B8AF9-5BF7-47D7-B8FE-432DA915C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94" y="1876509"/>
            <a:ext cx="855428" cy="65531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42BF823-6396-4CC7-A1EE-F4BB30CF25D6}"/>
              </a:ext>
            </a:extLst>
          </p:cNvPr>
          <p:cNvSpPr txBox="1"/>
          <p:nvPr/>
        </p:nvSpPr>
        <p:spPr>
          <a:xfrm>
            <a:off x="9065440" y="2610480"/>
            <a:ext cx="7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Cities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5F671C7-1F49-4F41-B22C-BF4112146D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94" y="1928743"/>
            <a:ext cx="687630" cy="68763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E4AF173-11F2-460F-8C37-300E46262C97}"/>
              </a:ext>
            </a:extLst>
          </p:cNvPr>
          <p:cNvSpPr txBox="1"/>
          <p:nvPr/>
        </p:nvSpPr>
        <p:spPr>
          <a:xfrm>
            <a:off x="10255031" y="2602946"/>
            <a:ext cx="79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Shipping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55610C4-A9AC-411F-9DDE-C239C8FDD1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63" y="3188374"/>
            <a:ext cx="491308" cy="49130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8000C6F-EEAC-4093-9CA3-C2A7C785EB15}"/>
              </a:ext>
            </a:extLst>
          </p:cNvPr>
          <p:cNvSpPr txBox="1"/>
          <p:nvPr/>
        </p:nvSpPr>
        <p:spPr>
          <a:xfrm>
            <a:off x="6623258" y="3783079"/>
            <a:ext cx="99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Segments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9358780-C6DF-44C2-873A-02BFA87111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07" y="3128039"/>
            <a:ext cx="601921" cy="6019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E6CDEAD-6DA2-4061-ADDD-1386934CB08F}"/>
              </a:ext>
            </a:extLst>
          </p:cNvPr>
          <p:cNvSpPr txBox="1"/>
          <p:nvPr/>
        </p:nvSpPr>
        <p:spPr>
          <a:xfrm>
            <a:off x="7806208" y="3789992"/>
            <a:ext cx="99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Category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E02B1A7-BEB1-4A67-9FE1-90356434F0A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19" y="3108376"/>
            <a:ext cx="655054" cy="65505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EE9571A-E249-44BA-8F45-6C26D33834DC}"/>
              </a:ext>
            </a:extLst>
          </p:cNvPr>
          <p:cNvSpPr txBox="1"/>
          <p:nvPr/>
        </p:nvSpPr>
        <p:spPr>
          <a:xfrm>
            <a:off x="8902553" y="3792929"/>
            <a:ext cx="119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Subcategory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117CE7C-7213-4A4C-88AA-44B89BA16D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095" y="3117545"/>
            <a:ext cx="624442" cy="62444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7976581-0835-4A62-805C-7B9E9E6DB49C}"/>
              </a:ext>
            </a:extLst>
          </p:cNvPr>
          <p:cNvSpPr txBox="1"/>
          <p:nvPr/>
        </p:nvSpPr>
        <p:spPr>
          <a:xfrm>
            <a:off x="10191142" y="3786788"/>
            <a:ext cx="99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Discounts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7FA14B3-014C-44E3-9C2D-CC827D53E0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476" y="4233964"/>
            <a:ext cx="633717" cy="63371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C983831-A4A1-440B-BDA4-800B050A08C0}"/>
              </a:ext>
            </a:extLst>
          </p:cNvPr>
          <p:cNvSpPr txBox="1"/>
          <p:nvPr/>
        </p:nvSpPr>
        <p:spPr>
          <a:xfrm>
            <a:off x="6492219" y="4925962"/>
            <a:ext cx="127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Sales Person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C8F824FE-25E5-4C6A-A94D-FCFB7E612F8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45" y="4243796"/>
            <a:ext cx="633717" cy="63371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3F2ADC0-50AD-418C-B70F-53F14DC21FFC}"/>
              </a:ext>
            </a:extLst>
          </p:cNvPr>
          <p:cNvSpPr txBox="1"/>
          <p:nvPr/>
        </p:nvSpPr>
        <p:spPr>
          <a:xfrm>
            <a:off x="7680183" y="4950346"/>
            <a:ext cx="127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Client Search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81133D-B908-4F95-A32F-E57DB3D572E8}"/>
              </a:ext>
            </a:extLst>
          </p:cNvPr>
          <p:cNvSpPr txBox="1"/>
          <p:nvPr/>
        </p:nvSpPr>
        <p:spPr>
          <a:xfrm>
            <a:off x="8927091" y="4941981"/>
            <a:ext cx="1108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Returns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F3DB38F-78B9-46A2-A443-DA69BA275919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783" y="4284712"/>
            <a:ext cx="631418" cy="631418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D12BF14F-3554-4C3F-8E2B-59FF3F3D4558}"/>
              </a:ext>
            </a:extLst>
          </p:cNvPr>
          <p:cNvSpPr txBox="1"/>
          <p:nvPr/>
        </p:nvSpPr>
        <p:spPr>
          <a:xfrm>
            <a:off x="10200218" y="4943209"/>
            <a:ext cx="99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9A5B1"/>
                </a:solidFill>
                <a:latin typeface="+mj-lt"/>
                <a:cs typeface="Mongolian Baiti" panose="03000500000000000000" pitchFamily="66" charset="0"/>
              </a:rPr>
              <a:t>Insights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81C7DEA-F5A1-4603-9001-EFC5ECDFFEE7}"/>
              </a:ext>
            </a:extLst>
          </p:cNvPr>
          <p:cNvSpPr txBox="1"/>
          <p:nvPr/>
        </p:nvSpPr>
        <p:spPr>
          <a:xfrm>
            <a:off x="355340" y="2938207"/>
            <a:ext cx="56559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B9A5B1"/>
                </a:solidFill>
                <a:latin typeface="+mj-lt"/>
              </a:rPr>
              <a:t>US Superstore Data Analysis</a:t>
            </a:r>
          </a:p>
          <a:p>
            <a:r>
              <a:rPr lang="en-IN" sz="1600" dirty="0">
                <a:solidFill>
                  <a:srgbClr val="B9A5B1"/>
                </a:solidFill>
                <a:latin typeface="+mj-lt"/>
              </a:rPr>
              <a:t>Choose the menu to explore and understand the performance of a Superstore through the key performance indicators such as Sales, Profits, and many more…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FDCC4BF-A346-41D4-9B0D-0218BD5B1B18}"/>
              </a:ext>
            </a:extLst>
          </p:cNvPr>
          <p:cNvSpPr txBox="1"/>
          <p:nvPr/>
        </p:nvSpPr>
        <p:spPr>
          <a:xfrm>
            <a:off x="355340" y="5997677"/>
            <a:ext cx="335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B9A5B1"/>
                </a:solidFill>
                <a:latin typeface="Avenir Next LT Pro Light" panose="020B0304020202020204" pitchFamily="34" charset="0"/>
              </a:rPr>
              <a:t>The Citizen Data Scientist Project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514A6ED-7896-41FA-99C7-08AA1DB56B37}"/>
              </a:ext>
            </a:extLst>
          </p:cNvPr>
          <p:cNvSpPr txBox="1"/>
          <p:nvPr/>
        </p:nvSpPr>
        <p:spPr>
          <a:xfrm>
            <a:off x="355340" y="6305454"/>
            <a:ext cx="197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B9A5B1"/>
                </a:solidFill>
                <a:latin typeface="+mj-lt"/>
              </a:rPr>
              <a:t>alphaa.ai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920E8B9-9443-4E98-B559-77E59ABFE5F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0" y="204280"/>
            <a:ext cx="558908" cy="55890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C3C7999-485D-4E1C-A52A-1F2381F8E197}"/>
              </a:ext>
            </a:extLst>
          </p:cNvPr>
          <p:cNvSpPr txBox="1"/>
          <p:nvPr/>
        </p:nvSpPr>
        <p:spPr>
          <a:xfrm>
            <a:off x="7330696" y="211895"/>
            <a:ext cx="118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B9A5B1"/>
                </a:solidFill>
                <a:latin typeface="+mj-lt"/>
              </a:rPr>
              <a:t>About alphaaai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B569A1D-1893-4204-9915-807437A50470}"/>
              </a:ext>
            </a:extLst>
          </p:cNvPr>
          <p:cNvSpPr txBox="1"/>
          <p:nvPr/>
        </p:nvSpPr>
        <p:spPr>
          <a:xfrm>
            <a:off x="8715203" y="209315"/>
            <a:ext cx="118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B9A5B1"/>
                </a:solidFill>
                <a:latin typeface="+mj-lt"/>
              </a:rPr>
              <a:t>Fellowship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8643B6D-EA09-4524-AA32-969544ECA856}"/>
              </a:ext>
            </a:extLst>
          </p:cNvPr>
          <p:cNvSpPr txBox="1"/>
          <p:nvPr/>
        </p:nvSpPr>
        <p:spPr>
          <a:xfrm>
            <a:off x="9890491" y="206735"/>
            <a:ext cx="79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B9A5B1"/>
                </a:solidFill>
                <a:latin typeface="+mj-lt"/>
              </a:rPr>
              <a:t>Dataset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89DB49-F762-4777-BC1E-E71BDF26F18C}"/>
              </a:ext>
            </a:extLst>
          </p:cNvPr>
          <p:cNvSpPr txBox="1"/>
          <p:nvPr/>
        </p:nvSpPr>
        <p:spPr>
          <a:xfrm>
            <a:off x="10879799" y="219653"/>
            <a:ext cx="79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B9A5B1"/>
                </a:solidFill>
                <a:latin typeface="+mj-lt"/>
              </a:rPr>
              <a:t>Author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287BDBCB-BF47-4329-A083-9A49FEAA47B8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6" y="4258433"/>
            <a:ext cx="633912" cy="6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2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806990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834500" y="137806"/>
            <a:ext cx="599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Effect of Shipping on Returns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97653" y="688950"/>
            <a:ext cx="9549607" cy="33647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ECAC6D-0012-426B-9CD0-616EBD5C3CBF}"/>
              </a:ext>
            </a:extLst>
          </p:cNvPr>
          <p:cNvSpPr/>
          <p:nvPr/>
        </p:nvSpPr>
        <p:spPr>
          <a:xfrm>
            <a:off x="1994711" y="3339521"/>
            <a:ext cx="9812590" cy="338067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63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13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9B6471-6C2C-4380-96CE-1C14D9210A6D}"/>
              </a:ext>
            </a:extLst>
          </p:cNvPr>
          <p:cNvSpPr/>
          <p:nvPr/>
        </p:nvSpPr>
        <p:spPr>
          <a:xfrm>
            <a:off x="10889971" y="298306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0E784-F910-421A-A6BD-47F6A1045B49}"/>
              </a:ext>
            </a:extLst>
          </p:cNvPr>
          <p:cNvSpPr/>
          <p:nvPr/>
        </p:nvSpPr>
        <p:spPr>
          <a:xfrm>
            <a:off x="11446309" y="289133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A71F3-CEBD-4A20-A94D-862DE7BF3E8E}"/>
              </a:ext>
            </a:extLst>
          </p:cNvPr>
          <p:cNvSpPr/>
          <p:nvPr/>
        </p:nvSpPr>
        <p:spPr>
          <a:xfrm>
            <a:off x="11145945" y="29549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3A856-9777-418E-99B5-8E964C2A28B2}"/>
              </a:ext>
            </a:extLst>
          </p:cNvPr>
          <p:cNvSpPr/>
          <p:nvPr/>
        </p:nvSpPr>
        <p:spPr>
          <a:xfrm>
            <a:off x="11693406" y="29697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806990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641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Shipping overview of the superstore – State wise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281977" y="786608"/>
            <a:ext cx="11833935" cy="364335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219AB4-E299-40B1-9A4A-18715F91348B}"/>
              </a:ext>
            </a:extLst>
          </p:cNvPr>
          <p:cNvSpPr/>
          <p:nvPr/>
        </p:nvSpPr>
        <p:spPr>
          <a:xfrm>
            <a:off x="2293132" y="4519440"/>
            <a:ext cx="7605736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25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030F43-1317-4996-ADCE-44924643E48E}"/>
              </a:ext>
            </a:extLst>
          </p:cNvPr>
          <p:cNvSpPr/>
          <p:nvPr/>
        </p:nvSpPr>
        <p:spPr>
          <a:xfrm>
            <a:off x="6260795" y="4514790"/>
            <a:ext cx="5552905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6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9B6471-6C2C-4380-96CE-1C14D9210A6D}"/>
              </a:ext>
            </a:extLst>
          </p:cNvPr>
          <p:cNvSpPr/>
          <p:nvPr/>
        </p:nvSpPr>
        <p:spPr>
          <a:xfrm>
            <a:off x="10889971" y="298306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0E784-F910-421A-A6BD-47F6A1045B49}"/>
              </a:ext>
            </a:extLst>
          </p:cNvPr>
          <p:cNvSpPr/>
          <p:nvPr/>
        </p:nvSpPr>
        <p:spPr>
          <a:xfrm>
            <a:off x="11446309" y="289133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A71F3-CEBD-4A20-A94D-862DE7BF3E8E}"/>
              </a:ext>
            </a:extLst>
          </p:cNvPr>
          <p:cNvSpPr/>
          <p:nvPr/>
        </p:nvSpPr>
        <p:spPr>
          <a:xfrm>
            <a:off x="11145945" y="29549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3A856-9777-418E-99B5-8E964C2A28B2}"/>
              </a:ext>
            </a:extLst>
          </p:cNvPr>
          <p:cNvSpPr/>
          <p:nvPr/>
        </p:nvSpPr>
        <p:spPr>
          <a:xfrm>
            <a:off x="11693406" y="29697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806990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696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Shipping overview of the superstore – City wise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97653" y="786608"/>
            <a:ext cx="12018259" cy="364335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219AB4-E299-40B1-9A4A-18715F91348B}"/>
              </a:ext>
            </a:extLst>
          </p:cNvPr>
          <p:cNvSpPr/>
          <p:nvPr/>
        </p:nvSpPr>
        <p:spPr>
          <a:xfrm>
            <a:off x="707890" y="4536001"/>
            <a:ext cx="5552905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825635-6EEE-4111-8F4F-AF284B7A66D7}"/>
              </a:ext>
            </a:extLst>
          </p:cNvPr>
          <p:cNvSpPr/>
          <p:nvPr/>
        </p:nvSpPr>
        <p:spPr>
          <a:xfrm>
            <a:off x="3509982" y="4536001"/>
            <a:ext cx="5552905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6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88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030F43-1317-4996-ADCE-44924643E48E}"/>
              </a:ext>
            </a:extLst>
          </p:cNvPr>
          <p:cNvSpPr/>
          <p:nvPr/>
        </p:nvSpPr>
        <p:spPr>
          <a:xfrm>
            <a:off x="4602475" y="4492248"/>
            <a:ext cx="2869811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6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9B6471-6C2C-4380-96CE-1C14D9210A6D}"/>
              </a:ext>
            </a:extLst>
          </p:cNvPr>
          <p:cNvSpPr/>
          <p:nvPr/>
        </p:nvSpPr>
        <p:spPr>
          <a:xfrm>
            <a:off x="10889971" y="298306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0E784-F910-421A-A6BD-47F6A1045B49}"/>
              </a:ext>
            </a:extLst>
          </p:cNvPr>
          <p:cNvSpPr/>
          <p:nvPr/>
        </p:nvSpPr>
        <p:spPr>
          <a:xfrm>
            <a:off x="11446309" y="289133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A71F3-CEBD-4A20-A94D-862DE7BF3E8E}"/>
              </a:ext>
            </a:extLst>
          </p:cNvPr>
          <p:cNvSpPr/>
          <p:nvPr/>
        </p:nvSpPr>
        <p:spPr>
          <a:xfrm>
            <a:off x="11145945" y="29549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3A856-9777-418E-99B5-8E964C2A28B2}"/>
              </a:ext>
            </a:extLst>
          </p:cNvPr>
          <p:cNvSpPr/>
          <p:nvPr/>
        </p:nvSpPr>
        <p:spPr>
          <a:xfrm>
            <a:off x="11693406" y="29697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806990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766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Shipping overview of the superstore – Product Category wise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97653" y="786608"/>
            <a:ext cx="12018259" cy="364335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219AB4-E299-40B1-9A4A-18715F91348B}"/>
              </a:ext>
            </a:extLst>
          </p:cNvPr>
          <p:cNvSpPr/>
          <p:nvPr/>
        </p:nvSpPr>
        <p:spPr>
          <a:xfrm>
            <a:off x="1124025" y="4474494"/>
            <a:ext cx="2869811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A94505-6264-498D-9745-A822AEE713C7}"/>
              </a:ext>
            </a:extLst>
          </p:cNvPr>
          <p:cNvSpPr/>
          <p:nvPr/>
        </p:nvSpPr>
        <p:spPr>
          <a:xfrm>
            <a:off x="8080925" y="4492249"/>
            <a:ext cx="2869811" cy="224161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6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8AD85-3916-4996-BCF5-8A56624DA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64" y="6071392"/>
            <a:ext cx="551854" cy="551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D1F8A7-C87E-436D-BC75-D401A51A0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18" y="6099505"/>
            <a:ext cx="551854" cy="55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D76817-3D81-405B-AA41-84902C4EC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98" y="6065473"/>
            <a:ext cx="551854" cy="5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6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9B6471-6C2C-4380-96CE-1C14D9210A6D}"/>
              </a:ext>
            </a:extLst>
          </p:cNvPr>
          <p:cNvSpPr/>
          <p:nvPr/>
        </p:nvSpPr>
        <p:spPr>
          <a:xfrm>
            <a:off x="10889971" y="298306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A71F3-CEBD-4A20-A94D-862DE7BF3E8E}"/>
              </a:ext>
            </a:extLst>
          </p:cNvPr>
          <p:cNvSpPr/>
          <p:nvPr/>
        </p:nvSpPr>
        <p:spPr>
          <a:xfrm>
            <a:off x="11145945" y="29549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647191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53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Segment wise overview of the superstore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2355312" y="1259092"/>
            <a:ext cx="4820576" cy="255693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48686-7D3A-4424-9F64-B30EE0921A65}"/>
              </a:ext>
            </a:extLst>
          </p:cNvPr>
          <p:cNvSpPr/>
          <p:nvPr/>
        </p:nvSpPr>
        <p:spPr>
          <a:xfrm>
            <a:off x="7125726" y="1241336"/>
            <a:ext cx="4820576" cy="258063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D97B8C-53CC-4C49-838D-1F8647D5F829}"/>
              </a:ext>
            </a:extLst>
          </p:cNvPr>
          <p:cNvSpPr/>
          <p:nvPr/>
        </p:nvSpPr>
        <p:spPr>
          <a:xfrm>
            <a:off x="2364186" y="3796295"/>
            <a:ext cx="4820576" cy="288874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9F980E-9264-465C-A5D4-ABCD7F86A884}"/>
              </a:ext>
            </a:extLst>
          </p:cNvPr>
          <p:cNvSpPr/>
          <p:nvPr/>
        </p:nvSpPr>
        <p:spPr>
          <a:xfrm>
            <a:off x="7184762" y="3782242"/>
            <a:ext cx="4820576" cy="288874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8F084F-0833-4ADD-9086-92C4AB9785F9}"/>
              </a:ext>
            </a:extLst>
          </p:cNvPr>
          <p:cNvSpPr/>
          <p:nvPr/>
        </p:nvSpPr>
        <p:spPr>
          <a:xfrm>
            <a:off x="158258" y="861061"/>
            <a:ext cx="1945775" cy="147790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2604FA3-1338-4573-A548-B383C1C3D9A0}"/>
              </a:ext>
            </a:extLst>
          </p:cNvPr>
          <p:cNvSpPr/>
          <p:nvPr/>
        </p:nvSpPr>
        <p:spPr>
          <a:xfrm>
            <a:off x="6131390" y="26503"/>
            <a:ext cx="1673593" cy="96425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67B469-EBBE-424C-A76D-313C843F8A85}"/>
              </a:ext>
            </a:extLst>
          </p:cNvPr>
          <p:cNvSpPr/>
          <p:nvPr/>
        </p:nvSpPr>
        <p:spPr>
          <a:xfrm>
            <a:off x="8077081" y="27982"/>
            <a:ext cx="1673593" cy="96425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74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636330" y="-5650149"/>
            <a:ext cx="857195" cy="12254147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6214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Sub Category wise overview of the superstore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48686-7D3A-4424-9F64-B30EE0921A65}"/>
              </a:ext>
            </a:extLst>
          </p:cNvPr>
          <p:cNvSpPr/>
          <p:nvPr/>
        </p:nvSpPr>
        <p:spPr>
          <a:xfrm>
            <a:off x="91364" y="2905777"/>
            <a:ext cx="12038063" cy="381032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931B6F-ABB5-4ED8-A75B-A558A7A84085}"/>
              </a:ext>
            </a:extLst>
          </p:cNvPr>
          <p:cNvSpPr/>
          <p:nvPr/>
        </p:nvSpPr>
        <p:spPr>
          <a:xfrm>
            <a:off x="7362333" y="1338578"/>
            <a:ext cx="3989462" cy="1156728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085A3E-6667-49FD-80A2-01D829F7B3C2}"/>
              </a:ext>
            </a:extLst>
          </p:cNvPr>
          <p:cNvSpPr/>
          <p:nvPr/>
        </p:nvSpPr>
        <p:spPr>
          <a:xfrm>
            <a:off x="400473" y="673217"/>
            <a:ext cx="6184228" cy="3429388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E3CE108-5C4D-489E-A13E-D8B22D139EF6}"/>
              </a:ext>
            </a:extLst>
          </p:cNvPr>
          <p:cNvSpPr/>
          <p:nvPr/>
        </p:nvSpPr>
        <p:spPr>
          <a:xfrm>
            <a:off x="5803921" y="3240728"/>
            <a:ext cx="6201408" cy="342938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02CB72-1C95-43E5-90B9-180C1683E97F}"/>
              </a:ext>
            </a:extLst>
          </p:cNvPr>
          <p:cNvSpPr/>
          <p:nvPr/>
        </p:nvSpPr>
        <p:spPr>
          <a:xfrm>
            <a:off x="1107466" y="4727496"/>
            <a:ext cx="3989462" cy="1156728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74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647191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53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Category wise overview of the superstore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48686-7D3A-4424-9F64-B30EE0921A65}"/>
              </a:ext>
            </a:extLst>
          </p:cNvPr>
          <p:cNvSpPr/>
          <p:nvPr/>
        </p:nvSpPr>
        <p:spPr>
          <a:xfrm>
            <a:off x="91364" y="2905777"/>
            <a:ext cx="12038063" cy="381032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D97B8C-53CC-4C49-838D-1F8647D5F829}"/>
              </a:ext>
            </a:extLst>
          </p:cNvPr>
          <p:cNvSpPr/>
          <p:nvPr/>
        </p:nvSpPr>
        <p:spPr>
          <a:xfrm>
            <a:off x="216755" y="691980"/>
            <a:ext cx="2221322" cy="140683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9F980E-9264-465C-A5D4-ABCD7F86A884}"/>
              </a:ext>
            </a:extLst>
          </p:cNvPr>
          <p:cNvSpPr/>
          <p:nvPr/>
        </p:nvSpPr>
        <p:spPr>
          <a:xfrm>
            <a:off x="2734340" y="1377916"/>
            <a:ext cx="2221322" cy="136603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A1FF6-7C9F-478C-820E-A08FC306604B}"/>
              </a:ext>
            </a:extLst>
          </p:cNvPr>
          <p:cNvSpPr/>
          <p:nvPr/>
        </p:nvSpPr>
        <p:spPr>
          <a:xfrm>
            <a:off x="5078721" y="631436"/>
            <a:ext cx="3433556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FBFDEE-54AF-4354-8581-FD8A8C853022}"/>
              </a:ext>
            </a:extLst>
          </p:cNvPr>
          <p:cNvSpPr/>
          <p:nvPr/>
        </p:nvSpPr>
        <p:spPr>
          <a:xfrm>
            <a:off x="6825247" y="1360181"/>
            <a:ext cx="3433556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931B6F-ABB5-4ED8-A75B-A558A7A84085}"/>
              </a:ext>
            </a:extLst>
          </p:cNvPr>
          <p:cNvSpPr/>
          <p:nvPr/>
        </p:nvSpPr>
        <p:spPr>
          <a:xfrm>
            <a:off x="8724662" y="2079972"/>
            <a:ext cx="3433556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31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780357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53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Discounts and Superstore Profits analysis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48686-7D3A-4424-9F64-B30EE0921A65}"/>
              </a:ext>
            </a:extLst>
          </p:cNvPr>
          <p:cNvSpPr/>
          <p:nvPr/>
        </p:nvSpPr>
        <p:spPr>
          <a:xfrm>
            <a:off x="150920" y="790698"/>
            <a:ext cx="11856807" cy="260113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2A1FF6-7C9F-478C-820E-A08FC306604B}"/>
              </a:ext>
            </a:extLst>
          </p:cNvPr>
          <p:cNvSpPr/>
          <p:nvPr/>
        </p:nvSpPr>
        <p:spPr>
          <a:xfrm>
            <a:off x="299753" y="3429000"/>
            <a:ext cx="3837241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FBFDEE-54AF-4354-8581-FD8A8C853022}"/>
              </a:ext>
            </a:extLst>
          </p:cNvPr>
          <p:cNvSpPr/>
          <p:nvPr/>
        </p:nvSpPr>
        <p:spPr>
          <a:xfrm>
            <a:off x="299754" y="4897136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931B6F-ABB5-4ED8-A75B-A558A7A84085}"/>
              </a:ext>
            </a:extLst>
          </p:cNvPr>
          <p:cNvSpPr/>
          <p:nvPr/>
        </p:nvSpPr>
        <p:spPr>
          <a:xfrm>
            <a:off x="299754" y="4163068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725A0-BF94-48FC-9AE9-D4A33205F9F8}"/>
              </a:ext>
            </a:extLst>
          </p:cNvPr>
          <p:cNvSpPr/>
          <p:nvPr/>
        </p:nvSpPr>
        <p:spPr>
          <a:xfrm>
            <a:off x="299754" y="5631204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EBAA03-0B0E-4120-AAF3-E9B965447981}"/>
              </a:ext>
            </a:extLst>
          </p:cNvPr>
          <p:cNvSpPr/>
          <p:nvPr/>
        </p:nvSpPr>
        <p:spPr>
          <a:xfrm>
            <a:off x="4136994" y="3429000"/>
            <a:ext cx="3837241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FF182D-480C-4138-B3BF-E119032F934A}"/>
              </a:ext>
            </a:extLst>
          </p:cNvPr>
          <p:cNvSpPr/>
          <p:nvPr/>
        </p:nvSpPr>
        <p:spPr>
          <a:xfrm>
            <a:off x="4136995" y="4897136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B46BF2-3F5D-4C32-825F-0A91814F0191}"/>
              </a:ext>
            </a:extLst>
          </p:cNvPr>
          <p:cNvSpPr/>
          <p:nvPr/>
        </p:nvSpPr>
        <p:spPr>
          <a:xfrm>
            <a:off x="4136995" y="5631204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D3B4D-D15F-47E0-BD4D-F3534EF7BAAB}"/>
              </a:ext>
            </a:extLst>
          </p:cNvPr>
          <p:cNvSpPr/>
          <p:nvPr/>
        </p:nvSpPr>
        <p:spPr>
          <a:xfrm>
            <a:off x="7974234" y="3410414"/>
            <a:ext cx="3837241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4854EB6-13CD-4E76-A7AB-8132B86D20E7}"/>
              </a:ext>
            </a:extLst>
          </p:cNvPr>
          <p:cNvSpPr/>
          <p:nvPr/>
        </p:nvSpPr>
        <p:spPr>
          <a:xfrm>
            <a:off x="7974235" y="4878550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E4A3DE-6099-44E3-A8C2-F74924BFB374}"/>
              </a:ext>
            </a:extLst>
          </p:cNvPr>
          <p:cNvSpPr/>
          <p:nvPr/>
        </p:nvSpPr>
        <p:spPr>
          <a:xfrm>
            <a:off x="7974235" y="4144482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348E4BF-9B15-4CA2-AF48-F327E55F91B1}"/>
              </a:ext>
            </a:extLst>
          </p:cNvPr>
          <p:cNvSpPr/>
          <p:nvPr/>
        </p:nvSpPr>
        <p:spPr>
          <a:xfrm>
            <a:off x="7965357" y="5612618"/>
            <a:ext cx="3837240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D02D24B-D0DB-4DC1-B02C-81213FF64ACE}"/>
              </a:ext>
            </a:extLst>
          </p:cNvPr>
          <p:cNvSpPr/>
          <p:nvPr/>
        </p:nvSpPr>
        <p:spPr>
          <a:xfrm>
            <a:off x="4136994" y="4143365"/>
            <a:ext cx="3837241" cy="77124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780357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53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Sales Person’s Performance Analysis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48686-7D3A-4424-9F64-B30EE0921A65}"/>
              </a:ext>
            </a:extLst>
          </p:cNvPr>
          <p:cNvSpPr/>
          <p:nvPr/>
        </p:nvSpPr>
        <p:spPr>
          <a:xfrm>
            <a:off x="3346881" y="790697"/>
            <a:ext cx="8695884" cy="3032545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EBAA03-0B0E-4120-AAF3-E9B965447981}"/>
              </a:ext>
            </a:extLst>
          </p:cNvPr>
          <p:cNvSpPr/>
          <p:nvPr/>
        </p:nvSpPr>
        <p:spPr>
          <a:xfrm>
            <a:off x="6637337" y="106969"/>
            <a:ext cx="2114973" cy="1155200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07BF4A-B240-4B50-A1AE-18BBF0952058}"/>
              </a:ext>
            </a:extLst>
          </p:cNvPr>
          <p:cNvSpPr/>
          <p:nvPr/>
        </p:nvSpPr>
        <p:spPr>
          <a:xfrm>
            <a:off x="220262" y="882809"/>
            <a:ext cx="3030890" cy="1249107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D1E712-A7C8-47DE-8966-942043A62BB4}"/>
              </a:ext>
            </a:extLst>
          </p:cNvPr>
          <p:cNvSpPr/>
          <p:nvPr/>
        </p:nvSpPr>
        <p:spPr>
          <a:xfrm>
            <a:off x="220262" y="2441359"/>
            <a:ext cx="3030890" cy="1249108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BA53D37-E16D-4D3F-8D6C-E5C701968B52}"/>
              </a:ext>
            </a:extLst>
          </p:cNvPr>
          <p:cNvSpPr/>
          <p:nvPr/>
        </p:nvSpPr>
        <p:spPr>
          <a:xfrm>
            <a:off x="220261" y="3893819"/>
            <a:ext cx="5772165" cy="2822286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60F390-01F4-44CA-BD62-74FD8719D578}"/>
              </a:ext>
            </a:extLst>
          </p:cNvPr>
          <p:cNvSpPr/>
          <p:nvPr/>
        </p:nvSpPr>
        <p:spPr>
          <a:xfrm>
            <a:off x="6199574" y="3916810"/>
            <a:ext cx="5772165" cy="2822286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974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744851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914399" y="141895"/>
            <a:ext cx="53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Returned orders wise Superstore analysis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D48686-7D3A-4424-9F64-B30EE0921A65}"/>
              </a:ext>
            </a:extLst>
          </p:cNvPr>
          <p:cNvSpPr/>
          <p:nvPr/>
        </p:nvSpPr>
        <p:spPr>
          <a:xfrm>
            <a:off x="106968" y="3786006"/>
            <a:ext cx="10359803" cy="3032545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BA53D37-E16D-4D3F-8D6C-E5C701968B52}"/>
              </a:ext>
            </a:extLst>
          </p:cNvPr>
          <p:cNvSpPr/>
          <p:nvPr/>
        </p:nvSpPr>
        <p:spPr>
          <a:xfrm>
            <a:off x="180310" y="686188"/>
            <a:ext cx="3961122" cy="3056091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60F390-01F4-44CA-BD62-74FD8719D578}"/>
              </a:ext>
            </a:extLst>
          </p:cNvPr>
          <p:cNvSpPr/>
          <p:nvPr/>
        </p:nvSpPr>
        <p:spPr>
          <a:xfrm>
            <a:off x="8159422" y="659554"/>
            <a:ext cx="3961122" cy="3159176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7077F3-1776-44AE-BF8B-18C6BC236270}"/>
              </a:ext>
            </a:extLst>
          </p:cNvPr>
          <p:cNvSpPr/>
          <p:nvPr/>
        </p:nvSpPr>
        <p:spPr>
          <a:xfrm>
            <a:off x="4160988" y="697128"/>
            <a:ext cx="3961122" cy="3065301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D23A7A-DC5A-42C4-9C59-57332E006CE6}"/>
              </a:ext>
            </a:extLst>
          </p:cNvPr>
          <p:cNvSpPr/>
          <p:nvPr/>
        </p:nvSpPr>
        <p:spPr>
          <a:xfrm>
            <a:off x="10511161" y="3777608"/>
            <a:ext cx="1578408" cy="3032545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33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6A0B495-81AD-4509-A78D-75664BE060E0}"/>
              </a:ext>
            </a:extLst>
          </p:cNvPr>
          <p:cNvSpPr/>
          <p:nvPr/>
        </p:nvSpPr>
        <p:spPr>
          <a:xfrm>
            <a:off x="291862" y="1904402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1EA84F-9FA8-46C5-925C-1F79B89491A8}"/>
              </a:ext>
            </a:extLst>
          </p:cNvPr>
          <p:cNvSpPr/>
          <p:nvPr/>
        </p:nvSpPr>
        <p:spPr>
          <a:xfrm>
            <a:off x="287962" y="2918719"/>
            <a:ext cx="451448" cy="513882"/>
          </a:xfrm>
          <a:prstGeom prst="round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A59712-7E24-4840-B61A-64EB05B3FBD0}"/>
              </a:ext>
            </a:extLst>
          </p:cNvPr>
          <p:cNvSpPr/>
          <p:nvPr/>
        </p:nvSpPr>
        <p:spPr>
          <a:xfrm>
            <a:off x="175405" y="135142"/>
            <a:ext cx="698739" cy="6722858"/>
          </a:xfrm>
          <a:prstGeom prst="roundRect">
            <a:avLst>
              <a:gd name="adj" fmla="val 47702"/>
            </a:avLst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7343237" y="724617"/>
            <a:ext cx="4649636" cy="3387316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FCE9C0-8BB5-4E2D-9117-CB94BE7D65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duotone>
              <a:prstClr val="black"/>
              <a:srgbClr val="AE738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556741" y="861205"/>
            <a:ext cx="4358484" cy="305771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1FFF8-E8D4-4E79-80F0-60376D2EC2EF}"/>
              </a:ext>
            </a:extLst>
          </p:cNvPr>
          <p:cNvSpPr/>
          <p:nvPr/>
        </p:nvSpPr>
        <p:spPr>
          <a:xfrm>
            <a:off x="4461306" y="861205"/>
            <a:ext cx="2761159" cy="1552755"/>
          </a:xfrm>
          <a:prstGeom prst="roundRect">
            <a:avLst/>
          </a:prstGeom>
          <a:gradFill flip="none" rotWithShape="1"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BC00C7-FE79-492A-ADD0-2B593944940B}"/>
              </a:ext>
            </a:extLst>
          </p:cNvPr>
          <p:cNvSpPr/>
          <p:nvPr/>
        </p:nvSpPr>
        <p:spPr>
          <a:xfrm>
            <a:off x="4478912" y="2559174"/>
            <a:ext cx="2725946" cy="155275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A25374-CFBD-4E32-8174-BF39120BFD16}"/>
              </a:ext>
            </a:extLst>
          </p:cNvPr>
          <p:cNvSpPr/>
          <p:nvPr/>
        </p:nvSpPr>
        <p:spPr>
          <a:xfrm>
            <a:off x="1155943" y="2150868"/>
            <a:ext cx="3176673" cy="1961061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C7B69F-15D5-4029-8921-58F0C68EF7EC}"/>
              </a:ext>
            </a:extLst>
          </p:cNvPr>
          <p:cNvSpPr/>
          <p:nvPr/>
        </p:nvSpPr>
        <p:spPr>
          <a:xfrm>
            <a:off x="1167441" y="869830"/>
            <a:ext cx="3148630" cy="1148777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solidFill>
              <a:srgbClr val="2B1B38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8B8CCD-77CD-4D5D-829F-3A1ECE73C1CD}"/>
              </a:ext>
            </a:extLst>
          </p:cNvPr>
          <p:cNvSpPr/>
          <p:nvPr/>
        </p:nvSpPr>
        <p:spPr>
          <a:xfrm>
            <a:off x="1155943" y="4261443"/>
            <a:ext cx="7686132" cy="249303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9003110" y="4261449"/>
            <a:ext cx="2944475" cy="2493036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EE47AE-9B74-435E-A127-A08338E1ECBE}"/>
              </a:ext>
            </a:extLst>
          </p:cNvPr>
          <p:cNvCxnSpPr>
            <a:cxnSpLocks/>
          </p:cNvCxnSpPr>
          <p:nvPr/>
        </p:nvCxnSpPr>
        <p:spPr>
          <a:xfrm>
            <a:off x="1017917" y="0"/>
            <a:ext cx="0" cy="6858000"/>
          </a:xfrm>
          <a:prstGeom prst="line">
            <a:avLst/>
          </a:prstGeom>
          <a:ln>
            <a:solidFill>
              <a:srgbClr val="AE738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F391E0-4F22-4A0C-9258-4FFCF4530F94}"/>
              </a:ext>
            </a:extLst>
          </p:cNvPr>
          <p:cNvCxnSpPr>
            <a:cxnSpLocks/>
          </p:cNvCxnSpPr>
          <p:nvPr/>
        </p:nvCxnSpPr>
        <p:spPr>
          <a:xfrm>
            <a:off x="12058998" y="497463"/>
            <a:ext cx="0" cy="3583189"/>
          </a:xfrm>
          <a:prstGeom prst="line">
            <a:avLst/>
          </a:prstGeom>
          <a:ln>
            <a:solidFill>
              <a:srgbClr val="AE7387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1118547" y="224287"/>
            <a:ext cx="570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Regional Overview of the Superstore - Central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9F1B55-D48C-4EC3-94B9-AC8793E0A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3" y="189577"/>
            <a:ext cx="469530" cy="4695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FA1694C-83F3-4A56-8348-11D61A8C5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1" y="3080778"/>
            <a:ext cx="247286" cy="2472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CC45EF-5334-4BA9-A178-BA2162879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6" y="2010194"/>
            <a:ext cx="316860" cy="316860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2A4ED2-C4FF-4DC7-90E7-BE46E323A8E1}"/>
              </a:ext>
            </a:extLst>
          </p:cNvPr>
          <p:cNvSpPr/>
          <p:nvPr/>
        </p:nvSpPr>
        <p:spPr>
          <a:xfrm>
            <a:off x="299050" y="3878173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E35A09D-02D0-4C06-A112-61C834D75A2C}"/>
              </a:ext>
            </a:extLst>
          </p:cNvPr>
          <p:cNvSpPr/>
          <p:nvPr/>
        </p:nvSpPr>
        <p:spPr>
          <a:xfrm>
            <a:off x="277490" y="4888359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1A084E6-5BBB-4456-AEA0-E90BF00ED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6" y="4026092"/>
            <a:ext cx="239199" cy="2391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AAC4DC-9909-49F1-9E73-E2F99D9F5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39" y="5031700"/>
            <a:ext cx="250513" cy="2505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2546AD-D07F-42CC-82FC-A5EE8B3FA2B8}"/>
              </a:ext>
            </a:extLst>
          </p:cNvPr>
          <p:cNvSpPr txBox="1"/>
          <p:nvPr/>
        </p:nvSpPr>
        <p:spPr>
          <a:xfrm>
            <a:off x="210591" y="719777"/>
            <a:ext cx="606190" cy="25391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rgbClr val="B9A5B1"/>
                </a:solidFill>
                <a:latin typeface="+mj-lt"/>
              </a:rPr>
              <a:t>Regions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AC9FF5-1362-4267-B779-95D5912E936B}"/>
              </a:ext>
            </a:extLst>
          </p:cNvPr>
          <p:cNvSpPr txBox="1"/>
          <p:nvPr/>
        </p:nvSpPr>
        <p:spPr>
          <a:xfrm flipH="1">
            <a:off x="215333" y="2443050"/>
            <a:ext cx="606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Central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A75DF0-EC9B-4B6E-B8CA-0156339C79A4}"/>
              </a:ext>
            </a:extLst>
          </p:cNvPr>
          <p:cNvSpPr txBox="1"/>
          <p:nvPr/>
        </p:nvSpPr>
        <p:spPr>
          <a:xfrm flipH="1">
            <a:off x="264379" y="3465697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West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7ED150-BFB6-4D78-9EA9-AA97F76B0C1F}"/>
              </a:ext>
            </a:extLst>
          </p:cNvPr>
          <p:cNvSpPr txBox="1"/>
          <p:nvPr/>
        </p:nvSpPr>
        <p:spPr>
          <a:xfrm flipH="1">
            <a:off x="264379" y="4408632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East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1F4AAA-8E47-4B96-8533-D56D596FCEE5}"/>
              </a:ext>
            </a:extLst>
          </p:cNvPr>
          <p:cNvSpPr txBox="1"/>
          <p:nvPr/>
        </p:nvSpPr>
        <p:spPr>
          <a:xfrm flipH="1">
            <a:off x="251697" y="5439234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4034729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425284-59A6-497A-88F4-B488639D7BA3}"/>
              </a:ext>
            </a:extLst>
          </p:cNvPr>
          <p:cNvSpPr/>
          <p:nvPr/>
        </p:nvSpPr>
        <p:spPr>
          <a:xfrm rot="16200000">
            <a:off x="5709001" y="-5571664"/>
            <a:ext cx="863009" cy="1210299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28D43-717D-4727-9F7C-C50B1A684BFE}"/>
              </a:ext>
            </a:extLst>
          </p:cNvPr>
          <p:cNvSpPr/>
          <p:nvPr/>
        </p:nvSpPr>
        <p:spPr>
          <a:xfrm>
            <a:off x="5373950" y="911336"/>
            <a:ext cx="6729039" cy="3377722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3402A8-B7F9-4A71-8FB7-A453713C0E92}"/>
              </a:ext>
            </a:extLst>
          </p:cNvPr>
          <p:cNvSpPr/>
          <p:nvPr/>
        </p:nvSpPr>
        <p:spPr>
          <a:xfrm>
            <a:off x="36991" y="3431951"/>
            <a:ext cx="6729039" cy="3377722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5078B9-5532-4F6B-B872-7F2B8D07A71B}"/>
              </a:ext>
            </a:extLst>
          </p:cNvPr>
          <p:cNvSpPr/>
          <p:nvPr/>
        </p:nvSpPr>
        <p:spPr>
          <a:xfrm>
            <a:off x="7528641" y="379263"/>
            <a:ext cx="2413870" cy="891974"/>
          </a:xfrm>
          <a:prstGeom prst="roundRect">
            <a:avLst>
              <a:gd name="adj" fmla="val 14630"/>
            </a:avLst>
          </a:prstGeom>
          <a:gradFill flip="none" rotWithShape="1">
            <a:gsLst>
              <a:gs pos="94000">
                <a:srgbClr val="2B1B38"/>
              </a:gs>
              <a:gs pos="0">
                <a:srgbClr val="2B1B38">
                  <a:lumMod val="99000"/>
                  <a:alpha val="78000"/>
                </a:srgbClr>
              </a:gs>
              <a:gs pos="48000">
                <a:srgbClr val="AE7387"/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649D20-E5F8-460C-AFC0-70E897A38452}"/>
              </a:ext>
            </a:extLst>
          </p:cNvPr>
          <p:cNvSpPr txBox="1"/>
          <p:nvPr/>
        </p:nvSpPr>
        <p:spPr>
          <a:xfrm>
            <a:off x="949910" y="141895"/>
            <a:ext cx="5370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B9A5B1"/>
                </a:solidFill>
                <a:latin typeface="+mj-lt"/>
              </a:rPr>
              <a:t>Product Insights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916D18-476B-44EA-B26D-C213DA4CBF0C}"/>
              </a:ext>
            </a:extLst>
          </p:cNvPr>
          <p:cNvSpPr/>
          <p:nvPr/>
        </p:nvSpPr>
        <p:spPr>
          <a:xfrm rot="10800000">
            <a:off x="9731052" y="744103"/>
            <a:ext cx="2153570" cy="231456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76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43CC02-801A-4021-82EF-FB10EB2DA7E3}"/>
              </a:ext>
            </a:extLst>
          </p:cNvPr>
          <p:cNvSpPr/>
          <p:nvPr/>
        </p:nvSpPr>
        <p:spPr>
          <a:xfrm>
            <a:off x="5616737" y="767515"/>
            <a:ext cx="2180711" cy="215599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0D75F-7E58-4816-BAC8-774BAA846952}"/>
              </a:ext>
            </a:extLst>
          </p:cNvPr>
          <p:cNvSpPr/>
          <p:nvPr/>
        </p:nvSpPr>
        <p:spPr>
          <a:xfrm>
            <a:off x="1057804" y="737947"/>
            <a:ext cx="3568448" cy="173390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8194CC-8E71-49D3-A644-189C3C49AA7A}"/>
              </a:ext>
            </a:extLst>
          </p:cNvPr>
          <p:cNvSpPr/>
          <p:nvPr/>
        </p:nvSpPr>
        <p:spPr>
          <a:xfrm>
            <a:off x="2123602" y="2937517"/>
            <a:ext cx="2413870" cy="891974"/>
          </a:xfrm>
          <a:prstGeom prst="roundRect">
            <a:avLst>
              <a:gd name="adj" fmla="val 14630"/>
            </a:avLst>
          </a:prstGeom>
          <a:gradFill flip="none" rotWithShape="1">
            <a:gsLst>
              <a:gs pos="94000">
                <a:srgbClr val="2B1B38"/>
              </a:gs>
              <a:gs pos="0">
                <a:srgbClr val="2B1B38">
                  <a:lumMod val="99000"/>
                  <a:alpha val="78000"/>
                </a:srgbClr>
              </a:gs>
              <a:gs pos="48000">
                <a:srgbClr val="AE7387"/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E7E6DE4-0A57-4A2C-BF08-E5ECE5A0DD72}"/>
              </a:ext>
            </a:extLst>
          </p:cNvPr>
          <p:cNvSpPr/>
          <p:nvPr/>
        </p:nvSpPr>
        <p:spPr>
          <a:xfrm rot="10800000">
            <a:off x="4326013" y="3302357"/>
            <a:ext cx="2153570" cy="231456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76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10DD58-9D8E-4189-A6E2-E0E5B46C98B1}"/>
              </a:ext>
            </a:extLst>
          </p:cNvPr>
          <p:cNvSpPr/>
          <p:nvPr/>
        </p:nvSpPr>
        <p:spPr>
          <a:xfrm>
            <a:off x="149556" y="3325769"/>
            <a:ext cx="2180711" cy="215599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54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3402A8-B7F9-4A71-8FB7-A453713C0E92}"/>
              </a:ext>
            </a:extLst>
          </p:cNvPr>
          <p:cNvSpPr/>
          <p:nvPr/>
        </p:nvSpPr>
        <p:spPr>
          <a:xfrm>
            <a:off x="319596" y="1026360"/>
            <a:ext cx="11514337" cy="5783313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8194CC-8E71-49D3-A644-189C3C49AA7A}"/>
              </a:ext>
            </a:extLst>
          </p:cNvPr>
          <p:cNvSpPr/>
          <p:nvPr/>
        </p:nvSpPr>
        <p:spPr>
          <a:xfrm>
            <a:off x="4098641" y="5813162"/>
            <a:ext cx="4083728" cy="975815"/>
          </a:xfrm>
          <a:prstGeom prst="roundRect">
            <a:avLst>
              <a:gd name="adj" fmla="val 14630"/>
            </a:avLst>
          </a:prstGeom>
          <a:gradFill flip="none" rotWithShape="1">
            <a:gsLst>
              <a:gs pos="94000">
                <a:srgbClr val="2B1B38"/>
              </a:gs>
              <a:gs pos="0">
                <a:srgbClr val="2B1B38">
                  <a:lumMod val="99000"/>
                  <a:alpha val="78000"/>
                </a:srgbClr>
              </a:gs>
              <a:gs pos="48000">
                <a:srgbClr val="AE7387"/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E7E6DE4-0A57-4A2C-BF08-E5ECE5A0DD72}"/>
              </a:ext>
            </a:extLst>
          </p:cNvPr>
          <p:cNvSpPr/>
          <p:nvPr/>
        </p:nvSpPr>
        <p:spPr>
          <a:xfrm rot="10800000">
            <a:off x="7992494" y="6169859"/>
            <a:ext cx="2153570" cy="231456"/>
          </a:xfrm>
          <a:prstGeom prst="roundRect">
            <a:avLst>
              <a:gd name="adj" fmla="val 14630"/>
            </a:avLst>
          </a:prstGeom>
          <a:gradFill>
            <a:gsLst>
              <a:gs pos="0">
                <a:srgbClr val="2B1B38">
                  <a:lumMod val="99000"/>
                  <a:alpha val="78000"/>
                </a:srgbClr>
              </a:gs>
              <a:gs pos="76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10DD58-9D8E-4189-A6E2-E0E5B46C98B1}"/>
              </a:ext>
            </a:extLst>
          </p:cNvPr>
          <p:cNvSpPr/>
          <p:nvPr/>
        </p:nvSpPr>
        <p:spPr>
          <a:xfrm>
            <a:off x="2058260" y="6193271"/>
            <a:ext cx="2180711" cy="215599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E98639-E471-4784-9B56-056695AA5A92}"/>
              </a:ext>
            </a:extLst>
          </p:cNvPr>
          <p:cNvSpPr txBox="1"/>
          <p:nvPr/>
        </p:nvSpPr>
        <p:spPr>
          <a:xfrm>
            <a:off x="4082746" y="5872258"/>
            <a:ext cx="4083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Client Search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C7F4BB0-F379-4E85-B57D-B6B8F10B8EC1}"/>
              </a:ext>
            </a:extLst>
          </p:cNvPr>
          <p:cNvSpPr/>
          <p:nvPr/>
        </p:nvSpPr>
        <p:spPr>
          <a:xfrm>
            <a:off x="0" y="48327"/>
            <a:ext cx="3568448" cy="173390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D2D9B2-CCF5-4428-BF7A-608B9A359C78}"/>
              </a:ext>
            </a:extLst>
          </p:cNvPr>
          <p:cNvSpPr/>
          <p:nvPr/>
        </p:nvSpPr>
        <p:spPr>
          <a:xfrm rot="5400000">
            <a:off x="-1337081" y="1636941"/>
            <a:ext cx="2988249" cy="165304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150DCB0-DD92-46F0-A161-5E3D7CC3DAF8}"/>
              </a:ext>
            </a:extLst>
          </p:cNvPr>
          <p:cNvSpPr/>
          <p:nvPr/>
        </p:nvSpPr>
        <p:spPr>
          <a:xfrm rot="5400000">
            <a:off x="-890237" y="1379489"/>
            <a:ext cx="2365334" cy="131275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387F91-8FB7-4533-BA1E-5B565ECE7014}"/>
              </a:ext>
            </a:extLst>
          </p:cNvPr>
          <p:cNvSpPr/>
          <p:nvPr/>
        </p:nvSpPr>
        <p:spPr>
          <a:xfrm>
            <a:off x="152400" y="200727"/>
            <a:ext cx="2510901" cy="136013"/>
          </a:xfrm>
          <a:prstGeom prst="roundRect">
            <a:avLst>
              <a:gd name="adj" fmla="val 14630"/>
            </a:avLst>
          </a:prstGeom>
          <a:gradFill>
            <a:gsLst>
              <a:gs pos="7000">
                <a:srgbClr val="2B1B38">
                  <a:lumMod val="99000"/>
                  <a:alpha val="78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77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F22AB3-1892-4CF3-8934-5205128F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322990 w 12192000"/>
              <a:gd name="connsiteY0" fmla="*/ 337350 h 6858000"/>
              <a:gd name="connsiteX1" fmla="*/ 2322990 w 12192000"/>
              <a:gd name="connsiteY1" fmla="*/ 5752729 h 6858000"/>
              <a:gd name="connsiteX2" fmla="*/ 10067278 w 12192000"/>
              <a:gd name="connsiteY2" fmla="*/ 5752729 h 6858000"/>
              <a:gd name="connsiteX3" fmla="*/ 10067278 w 12192000"/>
              <a:gd name="connsiteY3" fmla="*/ 3373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322990" y="337350"/>
                </a:moveTo>
                <a:lnTo>
                  <a:pt x="2322990" y="5752729"/>
                </a:lnTo>
                <a:lnTo>
                  <a:pt x="10067278" y="5752729"/>
                </a:lnTo>
                <a:lnTo>
                  <a:pt x="10067278" y="3373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8625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715107-D16D-461B-882D-765A9637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846555 w 12192000"/>
              <a:gd name="connsiteY0" fmla="*/ 923279 h 6858000"/>
              <a:gd name="connsiteX1" fmla="*/ 1846555 w 12192000"/>
              <a:gd name="connsiteY1" fmla="*/ 5548545 h 6858000"/>
              <a:gd name="connsiteX2" fmla="*/ 10227076 w 12192000"/>
              <a:gd name="connsiteY2" fmla="*/ 5548545 h 6858000"/>
              <a:gd name="connsiteX3" fmla="*/ 10227076 w 12192000"/>
              <a:gd name="connsiteY3" fmla="*/ 923279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846555" y="923279"/>
                </a:moveTo>
                <a:lnTo>
                  <a:pt x="1846555" y="5548545"/>
                </a:lnTo>
                <a:lnTo>
                  <a:pt x="10227076" y="5548545"/>
                </a:lnTo>
                <a:lnTo>
                  <a:pt x="10227076" y="92327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011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A0E2B-F84C-4074-B955-04BE9B49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FF0FDB-AD62-433C-AF2A-25DBBD18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9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7343237" y="724617"/>
            <a:ext cx="4649636" cy="3387316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6A0B495-81AD-4509-A78D-75664BE060E0}"/>
              </a:ext>
            </a:extLst>
          </p:cNvPr>
          <p:cNvSpPr/>
          <p:nvPr/>
        </p:nvSpPr>
        <p:spPr>
          <a:xfrm>
            <a:off x="291862" y="1904402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1EA84F-9FA8-46C5-925C-1F79B89491A8}"/>
              </a:ext>
            </a:extLst>
          </p:cNvPr>
          <p:cNvSpPr/>
          <p:nvPr/>
        </p:nvSpPr>
        <p:spPr>
          <a:xfrm>
            <a:off x="287962" y="2918719"/>
            <a:ext cx="451448" cy="513882"/>
          </a:xfrm>
          <a:prstGeom prst="round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A59712-7E24-4840-B61A-64EB05B3FBD0}"/>
              </a:ext>
            </a:extLst>
          </p:cNvPr>
          <p:cNvSpPr/>
          <p:nvPr/>
        </p:nvSpPr>
        <p:spPr>
          <a:xfrm>
            <a:off x="175405" y="135142"/>
            <a:ext cx="698739" cy="6722858"/>
          </a:xfrm>
          <a:prstGeom prst="roundRect">
            <a:avLst>
              <a:gd name="adj" fmla="val 47702"/>
            </a:avLst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1FFF8-E8D4-4E79-80F0-60376D2EC2EF}"/>
              </a:ext>
            </a:extLst>
          </p:cNvPr>
          <p:cNvSpPr/>
          <p:nvPr/>
        </p:nvSpPr>
        <p:spPr>
          <a:xfrm>
            <a:off x="4461306" y="861205"/>
            <a:ext cx="2761159" cy="1552755"/>
          </a:xfrm>
          <a:prstGeom prst="roundRect">
            <a:avLst/>
          </a:prstGeom>
          <a:gradFill flip="none" rotWithShape="1"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BC00C7-FE79-492A-ADD0-2B593944940B}"/>
              </a:ext>
            </a:extLst>
          </p:cNvPr>
          <p:cNvSpPr/>
          <p:nvPr/>
        </p:nvSpPr>
        <p:spPr>
          <a:xfrm>
            <a:off x="4478912" y="2559174"/>
            <a:ext cx="2725946" cy="155275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A25374-CFBD-4E32-8174-BF39120BFD16}"/>
              </a:ext>
            </a:extLst>
          </p:cNvPr>
          <p:cNvSpPr/>
          <p:nvPr/>
        </p:nvSpPr>
        <p:spPr>
          <a:xfrm>
            <a:off x="1155943" y="2150868"/>
            <a:ext cx="3176673" cy="1961061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C7B69F-15D5-4029-8921-58F0C68EF7EC}"/>
              </a:ext>
            </a:extLst>
          </p:cNvPr>
          <p:cNvSpPr/>
          <p:nvPr/>
        </p:nvSpPr>
        <p:spPr>
          <a:xfrm>
            <a:off x="1167441" y="869830"/>
            <a:ext cx="3148630" cy="1148777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solidFill>
              <a:srgbClr val="2B1B38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8B8CCD-77CD-4D5D-829F-3A1ECE73C1CD}"/>
              </a:ext>
            </a:extLst>
          </p:cNvPr>
          <p:cNvSpPr/>
          <p:nvPr/>
        </p:nvSpPr>
        <p:spPr>
          <a:xfrm>
            <a:off x="1155943" y="4261443"/>
            <a:ext cx="7686132" cy="249303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9003110" y="4261449"/>
            <a:ext cx="2944475" cy="2493036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EE47AE-9B74-435E-A127-A08338E1ECBE}"/>
              </a:ext>
            </a:extLst>
          </p:cNvPr>
          <p:cNvCxnSpPr>
            <a:cxnSpLocks/>
          </p:cNvCxnSpPr>
          <p:nvPr/>
        </p:nvCxnSpPr>
        <p:spPr>
          <a:xfrm>
            <a:off x="1017917" y="0"/>
            <a:ext cx="0" cy="6858000"/>
          </a:xfrm>
          <a:prstGeom prst="line">
            <a:avLst/>
          </a:prstGeom>
          <a:ln>
            <a:solidFill>
              <a:srgbClr val="AE738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F391E0-4F22-4A0C-9258-4FFCF4530F94}"/>
              </a:ext>
            </a:extLst>
          </p:cNvPr>
          <p:cNvCxnSpPr>
            <a:cxnSpLocks/>
          </p:cNvCxnSpPr>
          <p:nvPr/>
        </p:nvCxnSpPr>
        <p:spPr>
          <a:xfrm>
            <a:off x="12058998" y="497463"/>
            <a:ext cx="0" cy="3583189"/>
          </a:xfrm>
          <a:prstGeom prst="line">
            <a:avLst/>
          </a:prstGeom>
          <a:ln>
            <a:solidFill>
              <a:srgbClr val="AE7387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1118547" y="224287"/>
            <a:ext cx="536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Regional Overview of the Superstore - East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9F1B55-D48C-4EC3-94B9-AC8793E0A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3" y="189577"/>
            <a:ext cx="469530" cy="4695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FA1694C-83F3-4A56-8348-11D61A8C5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1" y="3080778"/>
            <a:ext cx="247286" cy="2472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CC45EF-5334-4BA9-A178-BA2162879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6" y="2010194"/>
            <a:ext cx="316860" cy="316860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2A4ED2-C4FF-4DC7-90E7-BE46E323A8E1}"/>
              </a:ext>
            </a:extLst>
          </p:cNvPr>
          <p:cNvSpPr/>
          <p:nvPr/>
        </p:nvSpPr>
        <p:spPr>
          <a:xfrm>
            <a:off x="299050" y="3878173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E35A09D-02D0-4C06-A112-61C834D75A2C}"/>
              </a:ext>
            </a:extLst>
          </p:cNvPr>
          <p:cNvSpPr/>
          <p:nvPr/>
        </p:nvSpPr>
        <p:spPr>
          <a:xfrm>
            <a:off x="277490" y="4888359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1A084E6-5BBB-4456-AEA0-E90BF00ED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6" y="4026092"/>
            <a:ext cx="239199" cy="2391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AAC4DC-9909-49F1-9E73-E2F99D9F5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39" y="5031700"/>
            <a:ext cx="250513" cy="2505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2546AD-D07F-42CC-82FC-A5EE8B3FA2B8}"/>
              </a:ext>
            </a:extLst>
          </p:cNvPr>
          <p:cNvSpPr txBox="1"/>
          <p:nvPr/>
        </p:nvSpPr>
        <p:spPr>
          <a:xfrm>
            <a:off x="210591" y="719777"/>
            <a:ext cx="606190" cy="25391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rgbClr val="B9A5B1"/>
                </a:solidFill>
                <a:latin typeface="+mj-lt"/>
              </a:rPr>
              <a:t>Regions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AC9FF5-1362-4267-B779-95D5912E936B}"/>
              </a:ext>
            </a:extLst>
          </p:cNvPr>
          <p:cNvSpPr txBox="1"/>
          <p:nvPr/>
        </p:nvSpPr>
        <p:spPr>
          <a:xfrm flipH="1">
            <a:off x="215333" y="2443050"/>
            <a:ext cx="606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Central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A75DF0-EC9B-4B6E-B8CA-0156339C79A4}"/>
              </a:ext>
            </a:extLst>
          </p:cNvPr>
          <p:cNvSpPr txBox="1"/>
          <p:nvPr/>
        </p:nvSpPr>
        <p:spPr>
          <a:xfrm flipH="1">
            <a:off x="264379" y="3465697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West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7ED150-BFB6-4D78-9EA9-AA97F76B0C1F}"/>
              </a:ext>
            </a:extLst>
          </p:cNvPr>
          <p:cNvSpPr txBox="1"/>
          <p:nvPr/>
        </p:nvSpPr>
        <p:spPr>
          <a:xfrm flipH="1">
            <a:off x="264379" y="4408632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East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1F4AAA-8E47-4B96-8533-D56D596FCEE5}"/>
              </a:ext>
            </a:extLst>
          </p:cNvPr>
          <p:cNvSpPr txBox="1"/>
          <p:nvPr/>
        </p:nvSpPr>
        <p:spPr>
          <a:xfrm flipH="1">
            <a:off x="251697" y="5439234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South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691E2A-811E-4370-94F9-59CAD64D4C1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duotone>
              <a:prstClr val="black"/>
              <a:srgbClr val="AE738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556700" y="973693"/>
            <a:ext cx="4223789" cy="28547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1174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6A0B495-81AD-4509-A78D-75664BE060E0}"/>
              </a:ext>
            </a:extLst>
          </p:cNvPr>
          <p:cNvSpPr/>
          <p:nvPr/>
        </p:nvSpPr>
        <p:spPr>
          <a:xfrm>
            <a:off x="291862" y="1904402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1EA84F-9FA8-46C5-925C-1F79B89491A8}"/>
              </a:ext>
            </a:extLst>
          </p:cNvPr>
          <p:cNvSpPr/>
          <p:nvPr/>
        </p:nvSpPr>
        <p:spPr>
          <a:xfrm>
            <a:off x="287962" y="2918719"/>
            <a:ext cx="451448" cy="513882"/>
          </a:xfrm>
          <a:prstGeom prst="round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A59712-7E24-4840-B61A-64EB05B3FBD0}"/>
              </a:ext>
            </a:extLst>
          </p:cNvPr>
          <p:cNvSpPr/>
          <p:nvPr/>
        </p:nvSpPr>
        <p:spPr>
          <a:xfrm>
            <a:off x="175405" y="135142"/>
            <a:ext cx="698739" cy="6722858"/>
          </a:xfrm>
          <a:prstGeom prst="roundRect">
            <a:avLst>
              <a:gd name="adj" fmla="val 47702"/>
            </a:avLst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7343237" y="724617"/>
            <a:ext cx="4649636" cy="3387316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1FFF8-E8D4-4E79-80F0-60376D2EC2EF}"/>
              </a:ext>
            </a:extLst>
          </p:cNvPr>
          <p:cNvSpPr/>
          <p:nvPr/>
        </p:nvSpPr>
        <p:spPr>
          <a:xfrm>
            <a:off x="4461306" y="861205"/>
            <a:ext cx="2761159" cy="1552755"/>
          </a:xfrm>
          <a:prstGeom prst="roundRect">
            <a:avLst/>
          </a:prstGeom>
          <a:gradFill flip="none" rotWithShape="1"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BC00C7-FE79-492A-ADD0-2B593944940B}"/>
              </a:ext>
            </a:extLst>
          </p:cNvPr>
          <p:cNvSpPr/>
          <p:nvPr/>
        </p:nvSpPr>
        <p:spPr>
          <a:xfrm>
            <a:off x="4478912" y="2559174"/>
            <a:ext cx="2725946" cy="155275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A25374-CFBD-4E32-8174-BF39120BFD16}"/>
              </a:ext>
            </a:extLst>
          </p:cNvPr>
          <p:cNvSpPr/>
          <p:nvPr/>
        </p:nvSpPr>
        <p:spPr>
          <a:xfrm>
            <a:off x="1155943" y="2150868"/>
            <a:ext cx="3176673" cy="1961061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C7B69F-15D5-4029-8921-58F0C68EF7EC}"/>
              </a:ext>
            </a:extLst>
          </p:cNvPr>
          <p:cNvSpPr/>
          <p:nvPr/>
        </p:nvSpPr>
        <p:spPr>
          <a:xfrm>
            <a:off x="1167441" y="869830"/>
            <a:ext cx="3148630" cy="1148777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solidFill>
              <a:srgbClr val="2B1B38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8B8CCD-77CD-4D5D-829F-3A1ECE73C1CD}"/>
              </a:ext>
            </a:extLst>
          </p:cNvPr>
          <p:cNvSpPr/>
          <p:nvPr/>
        </p:nvSpPr>
        <p:spPr>
          <a:xfrm>
            <a:off x="1155943" y="4261443"/>
            <a:ext cx="7686132" cy="249303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9003110" y="4261449"/>
            <a:ext cx="2944475" cy="2493036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EE47AE-9B74-435E-A127-A08338E1ECBE}"/>
              </a:ext>
            </a:extLst>
          </p:cNvPr>
          <p:cNvCxnSpPr>
            <a:cxnSpLocks/>
          </p:cNvCxnSpPr>
          <p:nvPr/>
        </p:nvCxnSpPr>
        <p:spPr>
          <a:xfrm>
            <a:off x="1017917" y="0"/>
            <a:ext cx="0" cy="6858000"/>
          </a:xfrm>
          <a:prstGeom prst="line">
            <a:avLst/>
          </a:prstGeom>
          <a:ln>
            <a:solidFill>
              <a:srgbClr val="AE738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F391E0-4F22-4A0C-9258-4FFCF4530F94}"/>
              </a:ext>
            </a:extLst>
          </p:cNvPr>
          <p:cNvCxnSpPr>
            <a:cxnSpLocks/>
          </p:cNvCxnSpPr>
          <p:nvPr/>
        </p:nvCxnSpPr>
        <p:spPr>
          <a:xfrm>
            <a:off x="12058998" y="497463"/>
            <a:ext cx="0" cy="3583189"/>
          </a:xfrm>
          <a:prstGeom prst="line">
            <a:avLst/>
          </a:prstGeom>
          <a:ln>
            <a:solidFill>
              <a:srgbClr val="AE7387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1118547" y="224287"/>
            <a:ext cx="546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Regional Overview of the Superstore - West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9F1B55-D48C-4EC3-94B9-AC8793E0A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3" y="189577"/>
            <a:ext cx="469530" cy="4695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FA1694C-83F3-4A56-8348-11D61A8C5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1" y="3080778"/>
            <a:ext cx="247286" cy="2472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CC45EF-5334-4BA9-A178-BA2162879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6" y="2010194"/>
            <a:ext cx="316860" cy="316860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2A4ED2-C4FF-4DC7-90E7-BE46E323A8E1}"/>
              </a:ext>
            </a:extLst>
          </p:cNvPr>
          <p:cNvSpPr/>
          <p:nvPr/>
        </p:nvSpPr>
        <p:spPr>
          <a:xfrm>
            <a:off x="299050" y="3878173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E35A09D-02D0-4C06-A112-61C834D75A2C}"/>
              </a:ext>
            </a:extLst>
          </p:cNvPr>
          <p:cNvSpPr/>
          <p:nvPr/>
        </p:nvSpPr>
        <p:spPr>
          <a:xfrm>
            <a:off x="277490" y="4888359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1A084E6-5BBB-4456-AEA0-E90BF00ED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6" y="4026092"/>
            <a:ext cx="239199" cy="2391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AAC4DC-9909-49F1-9E73-E2F99D9F5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39" y="5031700"/>
            <a:ext cx="250513" cy="2505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2546AD-D07F-42CC-82FC-A5EE8B3FA2B8}"/>
              </a:ext>
            </a:extLst>
          </p:cNvPr>
          <p:cNvSpPr txBox="1"/>
          <p:nvPr/>
        </p:nvSpPr>
        <p:spPr>
          <a:xfrm>
            <a:off x="210591" y="719777"/>
            <a:ext cx="606190" cy="25391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rgbClr val="B9A5B1"/>
                </a:solidFill>
                <a:latin typeface="+mj-lt"/>
              </a:rPr>
              <a:t>Regions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AC9FF5-1362-4267-B779-95D5912E936B}"/>
              </a:ext>
            </a:extLst>
          </p:cNvPr>
          <p:cNvSpPr txBox="1"/>
          <p:nvPr/>
        </p:nvSpPr>
        <p:spPr>
          <a:xfrm flipH="1">
            <a:off x="215333" y="2443050"/>
            <a:ext cx="606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Central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A75DF0-EC9B-4B6E-B8CA-0156339C79A4}"/>
              </a:ext>
            </a:extLst>
          </p:cNvPr>
          <p:cNvSpPr txBox="1"/>
          <p:nvPr/>
        </p:nvSpPr>
        <p:spPr>
          <a:xfrm flipH="1">
            <a:off x="264379" y="3465697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West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7ED150-BFB6-4D78-9EA9-AA97F76B0C1F}"/>
              </a:ext>
            </a:extLst>
          </p:cNvPr>
          <p:cNvSpPr txBox="1"/>
          <p:nvPr/>
        </p:nvSpPr>
        <p:spPr>
          <a:xfrm flipH="1">
            <a:off x="264379" y="4408632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East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1F4AAA-8E47-4B96-8533-D56D596FCEE5}"/>
              </a:ext>
            </a:extLst>
          </p:cNvPr>
          <p:cNvSpPr txBox="1"/>
          <p:nvPr/>
        </p:nvSpPr>
        <p:spPr>
          <a:xfrm flipH="1">
            <a:off x="251697" y="5439234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South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B96D4-916C-4F45-9C90-73857CFB1D3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duotone>
              <a:prstClr val="black"/>
              <a:srgbClr val="AE738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582224" y="973694"/>
            <a:ext cx="4198266" cy="29857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5317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6A0B495-81AD-4509-A78D-75664BE060E0}"/>
              </a:ext>
            </a:extLst>
          </p:cNvPr>
          <p:cNvSpPr/>
          <p:nvPr/>
        </p:nvSpPr>
        <p:spPr>
          <a:xfrm>
            <a:off x="291862" y="1904402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1EA84F-9FA8-46C5-925C-1F79B89491A8}"/>
              </a:ext>
            </a:extLst>
          </p:cNvPr>
          <p:cNvSpPr/>
          <p:nvPr/>
        </p:nvSpPr>
        <p:spPr>
          <a:xfrm>
            <a:off x="287962" y="2918719"/>
            <a:ext cx="451448" cy="513882"/>
          </a:xfrm>
          <a:prstGeom prst="round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A59712-7E24-4840-B61A-64EB05B3FBD0}"/>
              </a:ext>
            </a:extLst>
          </p:cNvPr>
          <p:cNvSpPr/>
          <p:nvPr/>
        </p:nvSpPr>
        <p:spPr>
          <a:xfrm>
            <a:off x="175405" y="135142"/>
            <a:ext cx="698739" cy="6722858"/>
          </a:xfrm>
          <a:prstGeom prst="roundRect">
            <a:avLst>
              <a:gd name="adj" fmla="val 47702"/>
            </a:avLst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7343237" y="724617"/>
            <a:ext cx="4649636" cy="3387316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4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1FFF8-E8D4-4E79-80F0-60376D2EC2EF}"/>
              </a:ext>
            </a:extLst>
          </p:cNvPr>
          <p:cNvSpPr/>
          <p:nvPr/>
        </p:nvSpPr>
        <p:spPr>
          <a:xfrm>
            <a:off x="4461306" y="861205"/>
            <a:ext cx="2761159" cy="1552755"/>
          </a:xfrm>
          <a:prstGeom prst="roundRect">
            <a:avLst/>
          </a:prstGeom>
          <a:gradFill flip="none" rotWithShape="1"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BC00C7-FE79-492A-ADD0-2B593944940B}"/>
              </a:ext>
            </a:extLst>
          </p:cNvPr>
          <p:cNvSpPr/>
          <p:nvPr/>
        </p:nvSpPr>
        <p:spPr>
          <a:xfrm>
            <a:off x="4478912" y="2559174"/>
            <a:ext cx="2725946" cy="155275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A25374-CFBD-4E32-8174-BF39120BFD16}"/>
              </a:ext>
            </a:extLst>
          </p:cNvPr>
          <p:cNvSpPr/>
          <p:nvPr/>
        </p:nvSpPr>
        <p:spPr>
          <a:xfrm>
            <a:off x="1155943" y="2150868"/>
            <a:ext cx="3176673" cy="1961061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C7B69F-15D5-4029-8921-58F0C68EF7EC}"/>
              </a:ext>
            </a:extLst>
          </p:cNvPr>
          <p:cNvSpPr/>
          <p:nvPr/>
        </p:nvSpPr>
        <p:spPr>
          <a:xfrm>
            <a:off x="1167441" y="869830"/>
            <a:ext cx="3148630" cy="1148777"/>
          </a:xfrm>
          <a:prstGeom prst="roundRect">
            <a:avLst/>
          </a:prstGeom>
          <a:gradFill>
            <a:gsLst>
              <a:gs pos="15000">
                <a:srgbClr val="2B1B38">
                  <a:alpha val="5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solidFill>
              <a:srgbClr val="2B1B38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8B8CCD-77CD-4D5D-829F-3A1ECE73C1CD}"/>
              </a:ext>
            </a:extLst>
          </p:cNvPr>
          <p:cNvSpPr/>
          <p:nvPr/>
        </p:nvSpPr>
        <p:spPr>
          <a:xfrm>
            <a:off x="1155943" y="4261443"/>
            <a:ext cx="7686132" cy="2493035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9003110" y="4261449"/>
            <a:ext cx="2944475" cy="2493036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54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EE47AE-9B74-435E-A127-A08338E1ECBE}"/>
              </a:ext>
            </a:extLst>
          </p:cNvPr>
          <p:cNvCxnSpPr>
            <a:cxnSpLocks/>
          </p:cNvCxnSpPr>
          <p:nvPr/>
        </p:nvCxnSpPr>
        <p:spPr>
          <a:xfrm>
            <a:off x="1017917" y="0"/>
            <a:ext cx="0" cy="6858000"/>
          </a:xfrm>
          <a:prstGeom prst="line">
            <a:avLst/>
          </a:prstGeom>
          <a:ln>
            <a:solidFill>
              <a:srgbClr val="AE738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F391E0-4F22-4A0C-9258-4FFCF4530F94}"/>
              </a:ext>
            </a:extLst>
          </p:cNvPr>
          <p:cNvCxnSpPr>
            <a:cxnSpLocks/>
          </p:cNvCxnSpPr>
          <p:nvPr/>
        </p:nvCxnSpPr>
        <p:spPr>
          <a:xfrm>
            <a:off x="12058998" y="497463"/>
            <a:ext cx="0" cy="3583189"/>
          </a:xfrm>
          <a:prstGeom prst="line">
            <a:avLst/>
          </a:prstGeom>
          <a:ln>
            <a:solidFill>
              <a:srgbClr val="AE7387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1118550" y="188195"/>
            <a:ext cx="556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Regional Overview of the Superstore - South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9F1B55-D48C-4EC3-94B9-AC8793E0A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3" y="189577"/>
            <a:ext cx="469530" cy="4695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FA1694C-83F3-4A56-8348-11D61A8C5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1" y="3080778"/>
            <a:ext cx="247286" cy="2472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6CC45EF-5334-4BA9-A178-BA2162879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6" y="2010194"/>
            <a:ext cx="316860" cy="316860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2A4ED2-C4FF-4DC7-90E7-BE46E323A8E1}"/>
              </a:ext>
            </a:extLst>
          </p:cNvPr>
          <p:cNvSpPr/>
          <p:nvPr/>
        </p:nvSpPr>
        <p:spPr>
          <a:xfrm>
            <a:off x="299050" y="3878173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E35A09D-02D0-4C06-A112-61C834D75A2C}"/>
              </a:ext>
            </a:extLst>
          </p:cNvPr>
          <p:cNvSpPr/>
          <p:nvPr/>
        </p:nvSpPr>
        <p:spPr>
          <a:xfrm>
            <a:off x="277490" y="4888359"/>
            <a:ext cx="451448" cy="513882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3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1A084E6-5BBB-4456-AEA0-E90BF00ED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6" y="4026092"/>
            <a:ext cx="239199" cy="2391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AAC4DC-9909-49F1-9E73-E2F99D9F5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39" y="5031700"/>
            <a:ext cx="250513" cy="2505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F2546AD-D07F-42CC-82FC-A5EE8B3FA2B8}"/>
              </a:ext>
            </a:extLst>
          </p:cNvPr>
          <p:cNvSpPr txBox="1"/>
          <p:nvPr/>
        </p:nvSpPr>
        <p:spPr>
          <a:xfrm>
            <a:off x="210591" y="719777"/>
            <a:ext cx="606190" cy="25391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rgbClr val="B9A5B1"/>
                </a:solidFill>
                <a:latin typeface="+mj-lt"/>
              </a:rPr>
              <a:t>Regions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AC9FF5-1362-4267-B779-95D5912E936B}"/>
              </a:ext>
            </a:extLst>
          </p:cNvPr>
          <p:cNvSpPr txBox="1"/>
          <p:nvPr/>
        </p:nvSpPr>
        <p:spPr>
          <a:xfrm flipH="1">
            <a:off x="215333" y="2443050"/>
            <a:ext cx="606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Central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A75DF0-EC9B-4B6E-B8CA-0156339C79A4}"/>
              </a:ext>
            </a:extLst>
          </p:cNvPr>
          <p:cNvSpPr txBox="1"/>
          <p:nvPr/>
        </p:nvSpPr>
        <p:spPr>
          <a:xfrm flipH="1">
            <a:off x="264379" y="3465697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West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7ED150-BFB6-4D78-9EA9-AA97F76B0C1F}"/>
              </a:ext>
            </a:extLst>
          </p:cNvPr>
          <p:cNvSpPr txBox="1"/>
          <p:nvPr/>
        </p:nvSpPr>
        <p:spPr>
          <a:xfrm flipH="1">
            <a:off x="264379" y="4408632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East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1F4AAA-8E47-4B96-8533-D56D596FCEE5}"/>
              </a:ext>
            </a:extLst>
          </p:cNvPr>
          <p:cNvSpPr txBox="1"/>
          <p:nvPr/>
        </p:nvSpPr>
        <p:spPr>
          <a:xfrm flipH="1">
            <a:off x="251697" y="5439234"/>
            <a:ext cx="52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B9A5B1"/>
                </a:solidFill>
                <a:latin typeface="+mj-lt"/>
              </a:rPr>
              <a:t>South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5349B-81AE-4DB4-98D2-DF0A10E0B10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duotone>
              <a:prstClr val="black"/>
              <a:srgbClr val="AE738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528264" y="973693"/>
            <a:ext cx="4313673" cy="292651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8901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2705226" y="640460"/>
            <a:ext cx="9199700" cy="2156485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31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8B8CCD-77CD-4D5D-829F-3A1ECE73C1CD}"/>
              </a:ext>
            </a:extLst>
          </p:cNvPr>
          <p:cNvSpPr/>
          <p:nvPr/>
        </p:nvSpPr>
        <p:spPr>
          <a:xfrm>
            <a:off x="2716567" y="2858929"/>
            <a:ext cx="4651452" cy="3829634"/>
          </a:xfrm>
          <a:prstGeom prst="roundRect">
            <a:avLst>
              <a:gd name="adj" fmla="val 10461"/>
            </a:avLst>
          </a:prstGeom>
          <a:gradFill>
            <a:gsLst>
              <a:gs pos="0">
                <a:srgbClr val="2B1B38">
                  <a:alpha val="50000"/>
                </a:srgbClr>
              </a:gs>
              <a:gs pos="7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7368019" y="2858929"/>
            <a:ext cx="4536907" cy="1974643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6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2716567" y="94621"/>
            <a:ext cx="490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/>
                </a:solidFill>
                <a:latin typeface="+mj-lt"/>
              </a:rPr>
              <a:t>State wise Overview of the Superstore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31933" y="94621"/>
            <a:ext cx="2547900" cy="6743947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5729C-29AA-4754-AF38-C8F45F14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9" y="135276"/>
            <a:ext cx="624088" cy="564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8783-A436-4312-A559-43FB9EBBD171}"/>
              </a:ext>
            </a:extLst>
          </p:cNvPr>
          <p:cNvSpPr txBox="1"/>
          <p:nvPr/>
        </p:nvSpPr>
        <p:spPr>
          <a:xfrm>
            <a:off x="851552" y="673212"/>
            <a:ext cx="908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B9A5B1"/>
                </a:solidFill>
                <a:latin typeface="+mj-lt"/>
              </a:rPr>
              <a:t>States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949C513-945E-4610-AD4E-A860434C94C7}"/>
              </a:ext>
            </a:extLst>
          </p:cNvPr>
          <p:cNvSpPr/>
          <p:nvPr/>
        </p:nvSpPr>
        <p:spPr>
          <a:xfrm>
            <a:off x="7368019" y="4841065"/>
            <a:ext cx="4536907" cy="1847498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6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13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1232758" y="0"/>
            <a:ext cx="1345160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442197" y="-5434011"/>
            <a:ext cx="983140" cy="11947817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2489792" y="1151243"/>
            <a:ext cx="9267615" cy="283281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  <a:alpha val="31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7210370" y="4103835"/>
            <a:ext cx="4736855" cy="2234821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6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834500" y="235464"/>
            <a:ext cx="490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City wise Overview of the Superstore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57513" y="1600614"/>
            <a:ext cx="1345160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EF9A3CC-4187-43EC-BBE9-82BA0CCEA5D6}"/>
              </a:ext>
            </a:extLst>
          </p:cNvPr>
          <p:cNvSpPr/>
          <p:nvPr/>
        </p:nvSpPr>
        <p:spPr>
          <a:xfrm>
            <a:off x="2790547" y="4367814"/>
            <a:ext cx="4900510" cy="2315317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6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1292160" y="3355758"/>
            <a:ext cx="1226356" cy="3502241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07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709337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523781" y="701196"/>
            <a:ext cx="11425563" cy="283281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3E522A7-C8FF-420A-88D0-831D7309D9A2}"/>
              </a:ext>
            </a:extLst>
          </p:cNvPr>
          <p:cNvSpPr/>
          <p:nvPr/>
        </p:nvSpPr>
        <p:spPr>
          <a:xfrm>
            <a:off x="7330619" y="4101483"/>
            <a:ext cx="4736855" cy="2606803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6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834500" y="137806"/>
            <a:ext cx="490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Shipping Overview of the Superstore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EF9A3CC-4187-43EC-BBE9-82BA0CCEA5D6}"/>
              </a:ext>
            </a:extLst>
          </p:cNvPr>
          <p:cNvSpPr/>
          <p:nvPr/>
        </p:nvSpPr>
        <p:spPr>
          <a:xfrm>
            <a:off x="1402671" y="3639845"/>
            <a:ext cx="6454065" cy="2432481"/>
          </a:xfrm>
          <a:prstGeom prst="roundRect">
            <a:avLst/>
          </a:prstGeom>
          <a:gradFill>
            <a:gsLst>
              <a:gs pos="0">
                <a:srgbClr val="2B1B38">
                  <a:alpha val="50000"/>
                </a:srgbClr>
              </a:gs>
              <a:gs pos="65000">
                <a:srgbClr val="AE7387">
                  <a:alpha val="50000"/>
                </a:srgbClr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9C41F-7023-448F-B450-521D46E86B74}"/>
              </a:ext>
            </a:extLst>
          </p:cNvPr>
          <p:cNvSpPr/>
          <p:nvPr/>
        </p:nvSpPr>
        <p:spPr>
          <a:xfrm>
            <a:off x="5820974" y="157113"/>
            <a:ext cx="732445" cy="435290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D29B14-735C-4FE2-BE73-A60C0D6CEC04}"/>
              </a:ext>
            </a:extLst>
          </p:cNvPr>
          <p:cNvSpPr/>
          <p:nvPr/>
        </p:nvSpPr>
        <p:spPr>
          <a:xfrm>
            <a:off x="7784421" y="149714"/>
            <a:ext cx="732445" cy="435290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1A010A-54E7-4C30-AA99-A925CD5F6AA2}"/>
              </a:ext>
            </a:extLst>
          </p:cNvPr>
          <p:cNvSpPr/>
          <p:nvPr/>
        </p:nvSpPr>
        <p:spPr>
          <a:xfrm>
            <a:off x="8744695" y="145218"/>
            <a:ext cx="732445" cy="435290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C03A44-9736-4E1D-A7E1-CA9AF306836E}"/>
              </a:ext>
            </a:extLst>
          </p:cNvPr>
          <p:cNvSpPr/>
          <p:nvPr/>
        </p:nvSpPr>
        <p:spPr>
          <a:xfrm>
            <a:off x="9746395" y="131956"/>
            <a:ext cx="732445" cy="435290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0CFE0-630B-4C57-8231-B425286B32A5}"/>
              </a:ext>
            </a:extLst>
          </p:cNvPr>
          <p:cNvSpPr txBox="1"/>
          <p:nvPr/>
        </p:nvSpPr>
        <p:spPr>
          <a:xfrm>
            <a:off x="5791164" y="252831"/>
            <a:ext cx="811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2"/>
                </a:solidFill>
              </a:rPr>
              <a:t>Ship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19CA3-049F-4890-9BEC-8A03E8820119}"/>
              </a:ext>
            </a:extLst>
          </p:cNvPr>
          <p:cNvSpPr txBox="1"/>
          <p:nvPr/>
        </p:nvSpPr>
        <p:spPr>
          <a:xfrm>
            <a:off x="7775548" y="234794"/>
            <a:ext cx="732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2"/>
                </a:solidFill>
              </a:rPr>
              <a:t>States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ED6B7-C9B5-4CFB-B6C3-5D1921A05B25}"/>
              </a:ext>
            </a:extLst>
          </p:cNvPr>
          <p:cNvSpPr txBox="1"/>
          <p:nvPr/>
        </p:nvSpPr>
        <p:spPr>
          <a:xfrm>
            <a:off x="8744697" y="227395"/>
            <a:ext cx="732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2"/>
                </a:solidFill>
              </a:rPr>
              <a:t>Cities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7EAF8-3122-446C-BADB-BB3F2072C49D}"/>
              </a:ext>
            </a:extLst>
          </p:cNvPr>
          <p:cNvSpPr txBox="1"/>
          <p:nvPr/>
        </p:nvSpPr>
        <p:spPr>
          <a:xfrm>
            <a:off x="9758229" y="219996"/>
            <a:ext cx="732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2"/>
                </a:solidFill>
              </a:rPr>
              <a:t>Category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93785B-A8CB-4806-A596-6E963F41A7BB}"/>
              </a:ext>
            </a:extLst>
          </p:cNvPr>
          <p:cNvSpPr/>
          <p:nvPr/>
        </p:nvSpPr>
        <p:spPr>
          <a:xfrm>
            <a:off x="91101" y="675369"/>
            <a:ext cx="11969820" cy="2832817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2C38CB-D8A0-4D40-9BF7-32741678ADB2}"/>
              </a:ext>
            </a:extLst>
          </p:cNvPr>
          <p:cNvSpPr/>
          <p:nvPr/>
        </p:nvSpPr>
        <p:spPr>
          <a:xfrm>
            <a:off x="6835990" y="151191"/>
            <a:ext cx="732445" cy="435290"/>
          </a:xfrm>
          <a:prstGeom prst="roundRect">
            <a:avLst/>
          </a:prstGeom>
          <a:gradFill>
            <a:gsLst>
              <a:gs pos="5000">
                <a:srgbClr val="2B1B38">
                  <a:alpha val="43000"/>
                </a:srgbClr>
              </a:gs>
              <a:gs pos="100000">
                <a:srgbClr val="AE7387"/>
              </a:gs>
            </a:gsLst>
            <a:lin ang="2700000" scaled="0"/>
          </a:gradFill>
          <a:ln>
            <a:solidFill>
              <a:srgbClr val="AE7387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77A9E-DAA9-4A66-90D4-84534AD61848}"/>
              </a:ext>
            </a:extLst>
          </p:cNvPr>
          <p:cNvSpPr txBox="1"/>
          <p:nvPr/>
        </p:nvSpPr>
        <p:spPr>
          <a:xfrm>
            <a:off x="6786948" y="236554"/>
            <a:ext cx="811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2"/>
                </a:solidFill>
              </a:rPr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233220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2B1B38"/>
            </a:gs>
            <a:gs pos="100000">
              <a:srgbClr val="AE738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782CDE5-DCDD-485D-99AC-F03353724A6D}"/>
              </a:ext>
            </a:extLst>
          </p:cNvPr>
          <p:cNvSpPr/>
          <p:nvPr/>
        </p:nvSpPr>
        <p:spPr>
          <a:xfrm>
            <a:off x="7457495" y="3094427"/>
            <a:ext cx="4539678" cy="376357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A1031D-37BE-45EF-B9E3-4BEB6E314E23}"/>
              </a:ext>
            </a:extLst>
          </p:cNvPr>
          <p:cNvSpPr/>
          <p:nvPr/>
        </p:nvSpPr>
        <p:spPr>
          <a:xfrm>
            <a:off x="5960614" y="713339"/>
            <a:ext cx="4646395" cy="365058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93D8E2-9D28-4873-BEC6-39F0A8E4195D}"/>
              </a:ext>
            </a:extLst>
          </p:cNvPr>
          <p:cNvSpPr/>
          <p:nvPr/>
        </p:nvSpPr>
        <p:spPr>
          <a:xfrm>
            <a:off x="501382" y="1482572"/>
            <a:ext cx="413017" cy="5327102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040CC-11ED-4760-B08F-16771A0E90B4}"/>
              </a:ext>
            </a:extLst>
          </p:cNvPr>
          <p:cNvSpPr/>
          <p:nvPr/>
        </p:nvSpPr>
        <p:spPr>
          <a:xfrm>
            <a:off x="914399" y="2817357"/>
            <a:ext cx="413017" cy="3992316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7377D-D893-48BF-8060-F7FB85177ABA}"/>
              </a:ext>
            </a:extLst>
          </p:cNvPr>
          <p:cNvSpPr/>
          <p:nvPr/>
        </p:nvSpPr>
        <p:spPr>
          <a:xfrm>
            <a:off x="62573" y="44259"/>
            <a:ext cx="438808" cy="676541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74ED3C-07A1-4CB7-8731-6F680E60E709}"/>
              </a:ext>
            </a:extLst>
          </p:cNvPr>
          <p:cNvSpPr/>
          <p:nvPr/>
        </p:nvSpPr>
        <p:spPr>
          <a:xfrm rot="16200000">
            <a:off x="5806990" y="-5661009"/>
            <a:ext cx="648801" cy="12067474"/>
          </a:xfrm>
          <a:prstGeom prst="rect">
            <a:avLst/>
          </a:prstGeom>
          <a:gradFill>
            <a:gsLst>
              <a:gs pos="15000">
                <a:srgbClr val="2B1B38"/>
              </a:gs>
              <a:gs pos="100000">
                <a:srgbClr val="AE7387"/>
              </a:gs>
            </a:gsLst>
            <a:lin ang="2700000" scaled="0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89D45-D846-4D11-B4FF-CD76603BA608}"/>
              </a:ext>
            </a:extLst>
          </p:cNvPr>
          <p:cNvSpPr txBox="1"/>
          <p:nvPr/>
        </p:nvSpPr>
        <p:spPr>
          <a:xfrm>
            <a:off x="834500" y="137806"/>
            <a:ext cx="599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B9A5B1"/>
                </a:solidFill>
                <a:latin typeface="+mj-lt"/>
              </a:rPr>
              <a:t>Shipping mode wise Overview of the Superstore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6DF88C-AB41-4926-806D-DDFAB120BF9E}"/>
              </a:ext>
            </a:extLst>
          </p:cNvPr>
          <p:cNvSpPr/>
          <p:nvPr/>
        </p:nvSpPr>
        <p:spPr>
          <a:xfrm>
            <a:off x="1281150" y="656844"/>
            <a:ext cx="4634571" cy="3763573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ECAC6D-0012-426B-9CD0-616EBD5C3CBF}"/>
              </a:ext>
            </a:extLst>
          </p:cNvPr>
          <p:cNvSpPr/>
          <p:nvPr/>
        </p:nvSpPr>
        <p:spPr>
          <a:xfrm>
            <a:off x="2758191" y="3207419"/>
            <a:ext cx="4646395" cy="3650581"/>
          </a:xfrm>
          <a:prstGeom prst="roundRect">
            <a:avLst>
              <a:gd name="adj" fmla="val 14630"/>
            </a:avLst>
          </a:prstGeom>
          <a:gradFill>
            <a:gsLst>
              <a:gs pos="15000">
                <a:srgbClr val="2B1B38">
                  <a:lumMod val="90000"/>
                </a:srgbClr>
              </a:gs>
              <a:gs pos="100000">
                <a:srgbClr val="AE7387"/>
              </a:gs>
            </a:gsLst>
            <a:lin ang="2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05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9163</TotalTime>
  <Words>204</Words>
  <Application>Microsoft Office PowerPoint</Application>
  <PresentationFormat>Widescreen</PresentationFormat>
  <Paragraphs>66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Sonali Kalla</dc:creator>
  <cp:lastModifiedBy>Sonali Kalla</cp:lastModifiedBy>
  <cp:revision>125</cp:revision>
  <dcterms:created xsi:type="dcterms:W3CDTF">2020-12-11T13:09:01Z</dcterms:created>
  <dcterms:modified xsi:type="dcterms:W3CDTF">2020-12-17T21:52:37Z</dcterms:modified>
</cp:coreProperties>
</file>